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60" r:id="rId2"/>
    <p:sldId id="256" r:id="rId3"/>
    <p:sldId id="258" r:id="rId4"/>
    <p:sldId id="259" r:id="rId5"/>
    <p:sldId id="257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88"/>
    <p:restoredTop sz="94637"/>
  </p:normalViewPr>
  <p:slideViewPr>
    <p:cSldViewPr snapToGrid="0" snapToObjects="1">
      <p:cViewPr varScale="1">
        <p:scale>
          <a:sx n="113" d="100"/>
          <a:sy n="113" d="100"/>
        </p:scale>
        <p:origin x="2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7A6607-AA21-4847-A79B-77B892A6FC12}" type="doc">
      <dgm:prSet loTypeId="urn:microsoft.com/office/officeart/2005/8/layout/lProcess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C892AFF-7C42-EB4E-8511-A919E0839FC7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Goal: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denovo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assembled reference transcriptome</a:t>
          </a:r>
        </a:p>
      </dgm:t>
    </dgm:pt>
    <dgm:pt modelId="{A1CC34F6-E9E4-814E-A77F-36C7913652D7}" type="parTrans" cxnId="{F330BF46-567F-F449-B573-BD8B11EF4B2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D7629F-94A7-CA47-AE78-C90E6CB6EB30}" type="sibTrans" cxnId="{F330BF46-567F-F449-B573-BD8B11EF4B2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56D3DE-FCE4-1F44-9E24-1089381F119E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RNASeq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data from gonad tissue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4 individuals pooled</a:t>
          </a:r>
        </a:p>
      </dgm:t>
    </dgm:pt>
    <dgm:pt modelId="{71805C39-A08E-AE43-A478-7533C380905F}" type="parTrans" cxnId="{88F5D363-016D-8C46-B298-D2CE697D34D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9999E8-D5BA-A444-96F0-4F2E5FCB8DE9}" type="sibTrans" cxnId="{88F5D363-016D-8C46-B298-D2CE697D34D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4BA44B-072D-584F-89CB-CCA209306C5E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Quality check:  </a:t>
          </a:r>
          <a:r>
            <a:rPr lang="en-US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FastQC</a:t>
          </a:r>
          <a:endParaRPr lang="en-US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gm:t>
    </dgm:pt>
    <dgm:pt modelId="{FB0D91C4-F921-C142-B9A2-D15F4892E392}" type="parTrans" cxnId="{1D6EF541-A041-E54B-9413-06C78D71017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BD92A10-913C-024B-9398-22B66EC6C9CC}" type="sibTrans" cxnId="{1D6EF541-A041-E54B-9413-06C78D71017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A953338-3CC7-E040-83D0-D91CB9BD3447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Goal: count matrix from RNA, 24 samples</a:t>
          </a:r>
        </a:p>
      </dgm:t>
    </dgm:pt>
    <dgm:pt modelId="{AEC44025-958A-EC4F-B08C-ED8FE2547A41}" type="parTrans" cxnId="{E322DD92-69FE-804B-87EC-595644B566E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15BADEE-6C53-B74C-B30C-A7FC7887AADC}" type="sibTrans" cxnId="{E322DD92-69FE-804B-87EC-595644B566E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77372DB-AB80-9349-8A71-1101E6563BD4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QuantSeq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data from gonad tissue and larvae (whole body)</a:t>
          </a:r>
        </a:p>
      </dgm:t>
    </dgm:pt>
    <dgm:pt modelId="{E0A84E00-30AD-D54E-9A63-BCF666FCC540}" type="parTrans" cxnId="{568130D4-5E7D-7745-BDB7-A0CD7844BC0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7DF8E9-9C44-0041-A5FD-2BB83FA26036}" type="sibTrans" cxnId="{568130D4-5E7D-7745-BDB7-A0CD7844BC0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7CF264F-D704-9B45-9D2A-DE3FB115A0EB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Clean data: </a:t>
          </a:r>
          <a:r>
            <a: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FASTX Toolkit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Trim adaptors, deduplicate, quality filter (90% bases &gt;20 score)</a:t>
          </a:r>
        </a:p>
      </dgm:t>
    </dgm:pt>
    <dgm:pt modelId="{BC17AEC9-70AC-704F-98A9-DD5FD2981D74}" type="parTrans" cxnId="{39184BBA-D4C2-E14F-A022-CAEBDFABF1B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7C6EE70-A13C-7C43-A89A-E039B11035DB}" type="sibTrans" cxnId="{39184BBA-D4C2-E14F-A022-CAEBDFABF1B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2E6ABF-BC27-C646-A58F-5B8F7465BD69}">
      <dgm:prSet phldrT="[Text]"/>
      <dgm:spPr/>
      <dgm:t>
        <a:bodyPr/>
        <a:lstStyle/>
        <a:p>
          <a:r>
            <a: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Trinity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Assembly on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Mox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Includes </a:t>
          </a:r>
          <a:r>
            <a:rPr lang="en-US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Trimmomatic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831C370-29F8-0F4A-AC51-AB48B50D53DB}" type="parTrans" cxnId="{FFAD9894-17DD-404B-A5C9-F049682F5175}">
      <dgm:prSet/>
      <dgm:spPr/>
      <dgm:t>
        <a:bodyPr/>
        <a:lstStyle/>
        <a:p>
          <a:endParaRPr lang="en-US"/>
        </a:p>
      </dgm:t>
    </dgm:pt>
    <dgm:pt modelId="{C455326D-3CDC-4749-A991-FEF3A4EFC881}" type="sibTrans" cxnId="{FFAD9894-17DD-404B-A5C9-F049682F5175}">
      <dgm:prSet/>
      <dgm:spPr/>
      <dgm:t>
        <a:bodyPr/>
        <a:lstStyle/>
        <a:p>
          <a:endParaRPr lang="en-US"/>
        </a:p>
      </dgm:t>
    </dgm:pt>
    <dgm:pt modelId="{52713430-D052-504C-BB1D-0EFE5192FB22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Quality check: </a:t>
          </a:r>
          <a:r>
            <a:rPr lang="en-US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Transrate</a:t>
          </a:r>
          <a:endParaRPr lang="en-US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gm:t>
    </dgm:pt>
    <dgm:pt modelId="{2B034A35-5767-7C47-8386-E54C0BB45F34}" type="parTrans" cxnId="{51417D96-F09C-AF42-8B35-F004E5C172B5}">
      <dgm:prSet/>
      <dgm:spPr/>
      <dgm:t>
        <a:bodyPr/>
        <a:lstStyle/>
        <a:p>
          <a:endParaRPr lang="en-US"/>
        </a:p>
      </dgm:t>
    </dgm:pt>
    <dgm:pt modelId="{2466F3A9-5CE8-5340-80F6-0FB62BD8FD73}" type="sibTrans" cxnId="{51417D96-F09C-AF42-8B35-F004E5C172B5}">
      <dgm:prSet/>
      <dgm:spPr/>
      <dgm:t>
        <a:bodyPr/>
        <a:lstStyle/>
        <a:p>
          <a:endParaRPr lang="en-US"/>
        </a:p>
      </dgm:t>
    </dgm:pt>
    <dgm:pt modelId="{A842445D-5465-744C-B5B8-CD12FCDAE835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Annotate: </a:t>
          </a:r>
          <a:r>
            <a: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blast</a:t>
          </a:r>
        </a:p>
      </dgm:t>
    </dgm:pt>
    <dgm:pt modelId="{580B41A3-91EF-B540-9A28-596BB83F681A}" type="parTrans" cxnId="{EC89B956-FC9B-D04E-8CCD-D4722378E902}">
      <dgm:prSet/>
      <dgm:spPr/>
      <dgm:t>
        <a:bodyPr/>
        <a:lstStyle/>
        <a:p>
          <a:endParaRPr lang="en-US"/>
        </a:p>
      </dgm:t>
    </dgm:pt>
    <dgm:pt modelId="{2BDF32CA-C0A5-554A-8865-67C03F281139}" type="sibTrans" cxnId="{EC89B956-FC9B-D04E-8CCD-D4722378E902}">
      <dgm:prSet/>
      <dgm:spPr/>
      <dgm:t>
        <a:bodyPr/>
        <a:lstStyle/>
        <a:p>
          <a:endParaRPr lang="en-US"/>
        </a:p>
      </dgm:t>
    </dgm:pt>
    <dgm:pt modelId="{BFD9810D-8F1D-E446-9B5F-69AEFD47F6E7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Derive pseudo-counts: </a:t>
          </a:r>
          <a:r>
            <a:rPr lang="en-US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Kallisto</a:t>
          </a:r>
          <a:endParaRPr lang="en-US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(used script within </a:t>
          </a:r>
          <a:r>
            <a: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Trinity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</dgm:t>
    </dgm:pt>
    <dgm:pt modelId="{A3AA7590-5FF3-9940-9FA2-67128AD47F37}" type="parTrans" cxnId="{96C7C082-7741-6B45-A558-3CABA1F3FA07}">
      <dgm:prSet/>
      <dgm:spPr/>
      <dgm:t>
        <a:bodyPr/>
        <a:lstStyle/>
        <a:p>
          <a:endParaRPr lang="en-US"/>
        </a:p>
      </dgm:t>
    </dgm:pt>
    <dgm:pt modelId="{FA96AA12-9747-734B-A7BA-D7362F4F888C}" type="sibTrans" cxnId="{96C7C082-7741-6B45-A558-3CABA1F3FA07}">
      <dgm:prSet/>
      <dgm:spPr/>
      <dgm:t>
        <a:bodyPr/>
        <a:lstStyle/>
        <a:p>
          <a:endParaRPr lang="en-US"/>
        </a:p>
      </dgm:t>
    </dgm:pt>
    <dgm:pt modelId="{2159FFB1-4C09-794E-BBBD-28B1DEE70F16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Create collapsed transcriptome to remove isoforms: </a:t>
          </a:r>
          <a:r>
            <a:rPr lang="en-US" dirty="0">
              <a:latin typeface="Simplified Arabic Fixed" panose="020F0502020204030204" pitchFamily="34" charset="0"/>
              <a:cs typeface="Simplified Arabic Fixed" panose="020F0502020204030204" pitchFamily="34" charset="0"/>
            </a:rPr>
            <a:t>cd-hit</a:t>
          </a:r>
        </a:p>
      </dgm:t>
    </dgm:pt>
    <dgm:pt modelId="{1F53E8A3-F80E-8248-9038-C9AE79146692}" type="parTrans" cxnId="{C30BA3B1-05EE-3241-B04C-F3495DEEDECD}">
      <dgm:prSet/>
      <dgm:spPr/>
      <dgm:t>
        <a:bodyPr/>
        <a:lstStyle/>
        <a:p>
          <a:endParaRPr lang="en-US"/>
        </a:p>
      </dgm:t>
    </dgm:pt>
    <dgm:pt modelId="{F5098FF1-C554-4B49-91C9-8B6FEF44D160}" type="sibTrans" cxnId="{C30BA3B1-05EE-3241-B04C-F3495DEEDECD}">
      <dgm:prSet/>
      <dgm:spPr/>
      <dgm:t>
        <a:bodyPr/>
        <a:lstStyle/>
        <a:p>
          <a:endParaRPr lang="en-US"/>
        </a:p>
      </dgm:t>
    </dgm:pt>
    <dgm:pt modelId="{2D524728-E2CE-6141-B8BF-8C3A5DAC3225}" type="pres">
      <dgm:prSet presAssocID="{CF7A6607-AA21-4847-A79B-77B892A6FC12}" presName="Name0" presStyleCnt="0">
        <dgm:presLayoutVars>
          <dgm:dir/>
          <dgm:animLvl val="lvl"/>
          <dgm:resizeHandles val="exact"/>
        </dgm:presLayoutVars>
      </dgm:prSet>
      <dgm:spPr/>
    </dgm:pt>
    <dgm:pt modelId="{1215F14D-90FB-A542-BA30-D07091AEB853}" type="pres">
      <dgm:prSet presAssocID="{BC892AFF-7C42-EB4E-8511-A919E0839FC7}" presName="vertFlow" presStyleCnt="0"/>
      <dgm:spPr/>
    </dgm:pt>
    <dgm:pt modelId="{7187B653-A269-EC45-9B26-5E922FAAD4AD}" type="pres">
      <dgm:prSet presAssocID="{BC892AFF-7C42-EB4E-8511-A919E0839FC7}" presName="header" presStyleLbl="node1" presStyleIdx="0" presStyleCnt="2"/>
      <dgm:spPr/>
    </dgm:pt>
    <dgm:pt modelId="{557DFAC9-4B83-1F4B-9F6A-A7AFCBADAC12}" type="pres">
      <dgm:prSet presAssocID="{71805C39-A08E-AE43-A478-7533C380905F}" presName="parTrans" presStyleLbl="sibTrans2D1" presStyleIdx="0" presStyleCnt="9"/>
      <dgm:spPr/>
    </dgm:pt>
    <dgm:pt modelId="{95B93443-AA9D-ED41-A8F9-7413D86E7A3E}" type="pres">
      <dgm:prSet presAssocID="{3356D3DE-FCE4-1F44-9E24-1089381F119E}" presName="child" presStyleLbl="alignAccFollowNode1" presStyleIdx="0" presStyleCnt="9">
        <dgm:presLayoutVars>
          <dgm:chMax val="0"/>
          <dgm:bulletEnabled val="1"/>
        </dgm:presLayoutVars>
      </dgm:prSet>
      <dgm:spPr/>
    </dgm:pt>
    <dgm:pt modelId="{098F0B48-AFA6-9344-93E9-C1FBD7A64AE1}" type="pres">
      <dgm:prSet presAssocID="{849999E8-D5BA-A444-96F0-4F2E5FCB8DE9}" presName="sibTrans" presStyleLbl="sibTrans2D1" presStyleIdx="1" presStyleCnt="9"/>
      <dgm:spPr/>
    </dgm:pt>
    <dgm:pt modelId="{0323E751-1736-E744-B834-2BCC7F5A7BA3}" type="pres">
      <dgm:prSet presAssocID="{A44BA44B-072D-584F-89CB-CCA209306C5E}" presName="child" presStyleLbl="alignAccFollowNode1" presStyleIdx="1" presStyleCnt="9">
        <dgm:presLayoutVars>
          <dgm:chMax val="0"/>
          <dgm:bulletEnabled val="1"/>
        </dgm:presLayoutVars>
      </dgm:prSet>
      <dgm:spPr/>
    </dgm:pt>
    <dgm:pt modelId="{D7B1DCC3-1A90-1C43-A93F-CBD84FCD9B4F}" type="pres">
      <dgm:prSet presAssocID="{DBD92A10-913C-024B-9398-22B66EC6C9CC}" presName="sibTrans" presStyleLbl="sibTrans2D1" presStyleIdx="2" presStyleCnt="9"/>
      <dgm:spPr/>
    </dgm:pt>
    <dgm:pt modelId="{3A711703-DFDF-8E4F-9377-5D1256F266A6}" type="pres">
      <dgm:prSet presAssocID="{622E6ABF-BC27-C646-A58F-5B8F7465BD69}" presName="child" presStyleLbl="alignAccFollowNode1" presStyleIdx="2" presStyleCnt="9">
        <dgm:presLayoutVars>
          <dgm:chMax val="0"/>
          <dgm:bulletEnabled val="1"/>
        </dgm:presLayoutVars>
      </dgm:prSet>
      <dgm:spPr/>
    </dgm:pt>
    <dgm:pt modelId="{2C38B071-05A7-1D41-B485-C79058BB45A9}" type="pres">
      <dgm:prSet presAssocID="{C455326D-3CDC-4749-A991-FEF3A4EFC881}" presName="sibTrans" presStyleLbl="sibTrans2D1" presStyleIdx="3" presStyleCnt="9"/>
      <dgm:spPr/>
    </dgm:pt>
    <dgm:pt modelId="{797B2447-11CA-BE4D-9D16-8CBFFA229783}" type="pres">
      <dgm:prSet presAssocID="{52713430-D052-504C-BB1D-0EFE5192FB22}" presName="child" presStyleLbl="alignAccFollowNode1" presStyleIdx="3" presStyleCnt="9">
        <dgm:presLayoutVars>
          <dgm:chMax val="0"/>
          <dgm:bulletEnabled val="1"/>
        </dgm:presLayoutVars>
      </dgm:prSet>
      <dgm:spPr/>
    </dgm:pt>
    <dgm:pt modelId="{CDACDB2D-8851-ED43-B617-0CD960D0233F}" type="pres">
      <dgm:prSet presAssocID="{2466F3A9-5CE8-5340-80F6-0FB62BD8FD73}" presName="sibTrans" presStyleLbl="sibTrans2D1" presStyleIdx="4" presStyleCnt="9"/>
      <dgm:spPr/>
    </dgm:pt>
    <dgm:pt modelId="{A6B3C6E2-D5B8-E144-86C9-91FE8BC010EE}" type="pres">
      <dgm:prSet presAssocID="{A842445D-5465-744C-B5B8-CD12FCDAE835}" presName="child" presStyleLbl="alignAccFollowNode1" presStyleIdx="4" presStyleCnt="9">
        <dgm:presLayoutVars>
          <dgm:chMax val="0"/>
          <dgm:bulletEnabled val="1"/>
        </dgm:presLayoutVars>
      </dgm:prSet>
      <dgm:spPr/>
    </dgm:pt>
    <dgm:pt modelId="{F73F1146-3AFB-BF47-B65C-D64A33077418}" type="pres">
      <dgm:prSet presAssocID="{2BDF32CA-C0A5-554A-8865-67C03F281139}" presName="sibTrans" presStyleLbl="sibTrans2D1" presStyleIdx="5" presStyleCnt="9"/>
      <dgm:spPr/>
    </dgm:pt>
    <dgm:pt modelId="{2868816D-56D4-6F45-8F0A-51B7F1BCB51D}" type="pres">
      <dgm:prSet presAssocID="{2159FFB1-4C09-794E-BBBD-28B1DEE70F16}" presName="child" presStyleLbl="alignAccFollowNode1" presStyleIdx="5" presStyleCnt="9">
        <dgm:presLayoutVars>
          <dgm:chMax val="0"/>
          <dgm:bulletEnabled val="1"/>
        </dgm:presLayoutVars>
      </dgm:prSet>
      <dgm:spPr/>
    </dgm:pt>
    <dgm:pt modelId="{F5C1DB7B-DF4B-D647-8465-91A667F41A4E}" type="pres">
      <dgm:prSet presAssocID="{BC892AFF-7C42-EB4E-8511-A919E0839FC7}" presName="hSp" presStyleCnt="0"/>
      <dgm:spPr/>
    </dgm:pt>
    <dgm:pt modelId="{BC919DE1-1226-D642-BFB9-2516596CBD9A}" type="pres">
      <dgm:prSet presAssocID="{3A953338-3CC7-E040-83D0-D91CB9BD3447}" presName="vertFlow" presStyleCnt="0"/>
      <dgm:spPr/>
    </dgm:pt>
    <dgm:pt modelId="{BADDA599-B4F1-8742-B764-78F5CAB92086}" type="pres">
      <dgm:prSet presAssocID="{3A953338-3CC7-E040-83D0-D91CB9BD3447}" presName="header" presStyleLbl="node1" presStyleIdx="1" presStyleCnt="2"/>
      <dgm:spPr/>
    </dgm:pt>
    <dgm:pt modelId="{605B7B05-EED1-B846-B8FC-ADC737EA8399}" type="pres">
      <dgm:prSet presAssocID="{E0A84E00-30AD-D54E-9A63-BCF666FCC540}" presName="parTrans" presStyleLbl="sibTrans2D1" presStyleIdx="6" presStyleCnt="9"/>
      <dgm:spPr/>
    </dgm:pt>
    <dgm:pt modelId="{C06CCD8B-2747-C84F-8780-CE84EC148D98}" type="pres">
      <dgm:prSet presAssocID="{C77372DB-AB80-9349-8A71-1101E6563BD4}" presName="child" presStyleLbl="alignAccFollowNode1" presStyleIdx="6" presStyleCnt="9">
        <dgm:presLayoutVars>
          <dgm:chMax val="0"/>
          <dgm:bulletEnabled val="1"/>
        </dgm:presLayoutVars>
      </dgm:prSet>
      <dgm:spPr/>
    </dgm:pt>
    <dgm:pt modelId="{D3608132-8C8F-1B48-B621-51D0CC7A30E7}" type="pres">
      <dgm:prSet presAssocID="{717DF8E9-9C44-0041-A5FD-2BB83FA26036}" presName="sibTrans" presStyleLbl="sibTrans2D1" presStyleIdx="7" presStyleCnt="9"/>
      <dgm:spPr/>
    </dgm:pt>
    <dgm:pt modelId="{0DDC2DAE-2E07-4F4D-B1C3-6B53135A4DF4}" type="pres">
      <dgm:prSet presAssocID="{47CF264F-D704-9B45-9D2A-DE3FB115A0EB}" presName="child" presStyleLbl="alignAccFollowNode1" presStyleIdx="7" presStyleCnt="9">
        <dgm:presLayoutVars>
          <dgm:chMax val="0"/>
          <dgm:bulletEnabled val="1"/>
        </dgm:presLayoutVars>
      </dgm:prSet>
      <dgm:spPr/>
    </dgm:pt>
    <dgm:pt modelId="{E9A42723-917C-AF49-B08B-5D9790CC970E}" type="pres">
      <dgm:prSet presAssocID="{D7C6EE70-A13C-7C43-A89A-E039B11035DB}" presName="sibTrans" presStyleLbl="sibTrans2D1" presStyleIdx="8" presStyleCnt="9"/>
      <dgm:spPr/>
    </dgm:pt>
    <dgm:pt modelId="{B4903443-D11B-D142-A74E-1D851CC3CE10}" type="pres">
      <dgm:prSet presAssocID="{BFD9810D-8F1D-E446-9B5F-69AEFD47F6E7}" presName="child" presStyleLbl="alignAccFollowNode1" presStyleIdx="8" presStyleCnt="9">
        <dgm:presLayoutVars>
          <dgm:chMax val="0"/>
          <dgm:bulletEnabled val="1"/>
        </dgm:presLayoutVars>
      </dgm:prSet>
      <dgm:spPr/>
    </dgm:pt>
  </dgm:ptLst>
  <dgm:cxnLst>
    <dgm:cxn modelId="{ADA42F08-9C00-7749-9D4F-C2AE00677BB6}" type="presOf" srcId="{2466F3A9-5CE8-5340-80F6-0FB62BD8FD73}" destId="{CDACDB2D-8851-ED43-B617-0CD960D0233F}" srcOrd="0" destOrd="0" presId="urn:microsoft.com/office/officeart/2005/8/layout/lProcess1"/>
    <dgm:cxn modelId="{66D3770D-7EA0-9F45-9133-CC6558840472}" type="presOf" srcId="{E0A84E00-30AD-D54E-9A63-BCF666FCC540}" destId="{605B7B05-EED1-B846-B8FC-ADC737EA8399}" srcOrd="0" destOrd="0" presId="urn:microsoft.com/office/officeart/2005/8/layout/lProcess1"/>
    <dgm:cxn modelId="{D26C2C21-8D93-0D46-9A94-3E30231B5E7D}" type="presOf" srcId="{A842445D-5465-744C-B5B8-CD12FCDAE835}" destId="{A6B3C6E2-D5B8-E144-86C9-91FE8BC010EE}" srcOrd="0" destOrd="0" presId="urn:microsoft.com/office/officeart/2005/8/layout/lProcess1"/>
    <dgm:cxn modelId="{463E072F-D56F-5446-A589-486EB21D3C2E}" type="presOf" srcId="{DBD92A10-913C-024B-9398-22B66EC6C9CC}" destId="{D7B1DCC3-1A90-1C43-A93F-CBD84FCD9B4F}" srcOrd="0" destOrd="0" presId="urn:microsoft.com/office/officeart/2005/8/layout/lProcess1"/>
    <dgm:cxn modelId="{1D6EF541-A041-E54B-9413-06C78D710172}" srcId="{BC892AFF-7C42-EB4E-8511-A919E0839FC7}" destId="{A44BA44B-072D-584F-89CB-CCA209306C5E}" srcOrd="1" destOrd="0" parTransId="{FB0D91C4-F921-C142-B9A2-D15F4892E392}" sibTransId="{DBD92A10-913C-024B-9398-22B66EC6C9CC}"/>
    <dgm:cxn modelId="{D393C942-07E5-F248-B2A2-CF50B293E7EB}" type="presOf" srcId="{2BDF32CA-C0A5-554A-8865-67C03F281139}" destId="{F73F1146-3AFB-BF47-B65C-D64A33077418}" srcOrd="0" destOrd="0" presId="urn:microsoft.com/office/officeart/2005/8/layout/lProcess1"/>
    <dgm:cxn modelId="{F330BF46-567F-F449-B573-BD8B11EF4B2B}" srcId="{CF7A6607-AA21-4847-A79B-77B892A6FC12}" destId="{BC892AFF-7C42-EB4E-8511-A919E0839FC7}" srcOrd="0" destOrd="0" parTransId="{A1CC34F6-E9E4-814E-A77F-36C7913652D7}" sibTransId="{C0D7629F-94A7-CA47-AE78-C90E6CB6EB30}"/>
    <dgm:cxn modelId="{B449724A-B06F-D043-8AB6-430B244BCB0B}" type="presOf" srcId="{A44BA44B-072D-584F-89CB-CCA209306C5E}" destId="{0323E751-1736-E744-B834-2BCC7F5A7BA3}" srcOrd="0" destOrd="0" presId="urn:microsoft.com/office/officeart/2005/8/layout/lProcess1"/>
    <dgm:cxn modelId="{EC89B956-FC9B-D04E-8CCD-D4722378E902}" srcId="{BC892AFF-7C42-EB4E-8511-A919E0839FC7}" destId="{A842445D-5465-744C-B5B8-CD12FCDAE835}" srcOrd="4" destOrd="0" parTransId="{580B41A3-91EF-B540-9A28-596BB83F681A}" sibTransId="{2BDF32CA-C0A5-554A-8865-67C03F281139}"/>
    <dgm:cxn modelId="{3D90945A-7D83-5E49-8C58-C1C087D0FA0D}" type="presOf" srcId="{BFD9810D-8F1D-E446-9B5F-69AEFD47F6E7}" destId="{B4903443-D11B-D142-A74E-1D851CC3CE10}" srcOrd="0" destOrd="0" presId="urn:microsoft.com/office/officeart/2005/8/layout/lProcess1"/>
    <dgm:cxn modelId="{88F5D363-016D-8C46-B298-D2CE697D34DD}" srcId="{BC892AFF-7C42-EB4E-8511-A919E0839FC7}" destId="{3356D3DE-FCE4-1F44-9E24-1089381F119E}" srcOrd="0" destOrd="0" parTransId="{71805C39-A08E-AE43-A478-7533C380905F}" sibTransId="{849999E8-D5BA-A444-96F0-4F2E5FCB8DE9}"/>
    <dgm:cxn modelId="{E73E8D6C-C53B-3249-B371-257B124C4B72}" type="presOf" srcId="{622E6ABF-BC27-C646-A58F-5B8F7465BD69}" destId="{3A711703-DFDF-8E4F-9377-5D1256F266A6}" srcOrd="0" destOrd="0" presId="urn:microsoft.com/office/officeart/2005/8/layout/lProcess1"/>
    <dgm:cxn modelId="{96C7C082-7741-6B45-A558-3CABA1F3FA07}" srcId="{3A953338-3CC7-E040-83D0-D91CB9BD3447}" destId="{BFD9810D-8F1D-E446-9B5F-69AEFD47F6E7}" srcOrd="2" destOrd="0" parTransId="{A3AA7590-5FF3-9940-9FA2-67128AD47F37}" sibTransId="{FA96AA12-9747-734B-A7BA-D7362F4F888C}"/>
    <dgm:cxn modelId="{D39DAA8B-6CE4-004E-8761-B5F90DE0CAD5}" type="presOf" srcId="{47CF264F-D704-9B45-9D2A-DE3FB115A0EB}" destId="{0DDC2DAE-2E07-4F4D-B1C3-6B53135A4DF4}" srcOrd="0" destOrd="0" presId="urn:microsoft.com/office/officeart/2005/8/layout/lProcess1"/>
    <dgm:cxn modelId="{E322DD92-69FE-804B-87EC-595644B566E2}" srcId="{CF7A6607-AA21-4847-A79B-77B892A6FC12}" destId="{3A953338-3CC7-E040-83D0-D91CB9BD3447}" srcOrd="1" destOrd="0" parTransId="{AEC44025-958A-EC4F-B08C-ED8FE2547A41}" sibTransId="{D15BADEE-6C53-B74C-B30C-A7FC7887AADC}"/>
    <dgm:cxn modelId="{FFAD9894-17DD-404B-A5C9-F049682F5175}" srcId="{BC892AFF-7C42-EB4E-8511-A919E0839FC7}" destId="{622E6ABF-BC27-C646-A58F-5B8F7465BD69}" srcOrd="2" destOrd="0" parTransId="{D831C370-29F8-0F4A-AC51-AB48B50D53DB}" sibTransId="{C455326D-3CDC-4749-A991-FEF3A4EFC881}"/>
    <dgm:cxn modelId="{51417D96-F09C-AF42-8B35-F004E5C172B5}" srcId="{BC892AFF-7C42-EB4E-8511-A919E0839FC7}" destId="{52713430-D052-504C-BB1D-0EFE5192FB22}" srcOrd="3" destOrd="0" parTransId="{2B034A35-5767-7C47-8386-E54C0BB45F34}" sibTransId="{2466F3A9-5CE8-5340-80F6-0FB62BD8FD73}"/>
    <dgm:cxn modelId="{F83D9E99-438A-C444-ADD1-47765A130DC4}" type="presOf" srcId="{2159FFB1-4C09-794E-BBBD-28B1DEE70F16}" destId="{2868816D-56D4-6F45-8F0A-51B7F1BCB51D}" srcOrd="0" destOrd="0" presId="urn:microsoft.com/office/officeart/2005/8/layout/lProcess1"/>
    <dgm:cxn modelId="{6DAB989B-8802-FA49-8588-1380AAD60CE7}" type="presOf" srcId="{3356D3DE-FCE4-1F44-9E24-1089381F119E}" destId="{95B93443-AA9D-ED41-A8F9-7413D86E7A3E}" srcOrd="0" destOrd="0" presId="urn:microsoft.com/office/officeart/2005/8/layout/lProcess1"/>
    <dgm:cxn modelId="{1228939C-2ECC-0A47-8A52-696055B6ECDD}" type="presOf" srcId="{C77372DB-AB80-9349-8A71-1101E6563BD4}" destId="{C06CCD8B-2747-C84F-8780-CE84EC148D98}" srcOrd="0" destOrd="0" presId="urn:microsoft.com/office/officeart/2005/8/layout/lProcess1"/>
    <dgm:cxn modelId="{C30BA3B1-05EE-3241-B04C-F3495DEEDECD}" srcId="{BC892AFF-7C42-EB4E-8511-A919E0839FC7}" destId="{2159FFB1-4C09-794E-BBBD-28B1DEE70F16}" srcOrd="5" destOrd="0" parTransId="{1F53E8A3-F80E-8248-9038-C9AE79146692}" sibTransId="{F5098FF1-C554-4B49-91C9-8B6FEF44D160}"/>
    <dgm:cxn modelId="{39184BBA-D4C2-E14F-A022-CAEBDFABF1BF}" srcId="{3A953338-3CC7-E040-83D0-D91CB9BD3447}" destId="{47CF264F-D704-9B45-9D2A-DE3FB115A0EB}" srcOrd="1" destOrd="0" parTransId="{BC17AEC9-70AC-704F-98A9-DD5FD2981D74}" sibTransId="{D7C6EE70-A13C-7C43-A89A-E039B11035DB}"/>
    <dgm:cxn modelId="{660B71BA-C968-3240-A4DB-03DDDBE24BC7}" type="presOf" srcId="{BC892AFF-7C42-EB4E-8511-A919E0839FC7}" destId="{7187B653-A269-EC45-9B26-5E922FAAD4AD}" srcOrd="0" destOrd="0" presId="urn:microsoft.com/office/officeart/2005/8/layout/lProcess1"/>
    <dgm:cxn modelId="{814C02BE-C377-2A47-879B-28D3BD017198}" type="presOf" srcId="{C455326D-3CDC-4749-A991-FEF3A4EFC881}" destId="{2C38B071-05A7-1D41-B485-C79058BB45A9}" srcOrd="0" destOrd="0" presId="urn:microsoft.com/office/officeart/2005/8/layout/lProcess1"/>
    <dgm:cxn modelId="{759F7EC5-4520-6445-9E1F-1FB575FE4D9F}" type="presOf" srcId="{CF7A6607-AA21-4847-A79B-77B892A6FC12}" destId="{2D524728-E2CE-6141-B8BF-8C3A5DAC3225}" srcOrd="0" destOrd="0" presId="urn:microsoft.com/office/officeart/2005/8/layout/lProcess1"/>
    <dgm:cxn modelId="{71978FC8-1751-1F45-81F6-EE845857C6B2}" type="presOf" srcId="{717DF8E9-9C44-0041-A5FD-2BB83FA26036}" destId="{D3608132-8C8F-1B48-B621-51D0CC7A30E7}" srcOrd="0" destOrd="0" presId="urn:microsoft.com/office/officeart/2005/8/layout/lProcess1"/>
    <dgm:cxn modelId="{43290BD3-728B-A54E-B689-0CEEDE8705B2}" type="presOf" srcId="{71805C39-A08E-AE43-A478-7533C380905F}" destId="{557DFAC9-4B83-1F4B-9F6A-A7AFCBADAC12}" srcOrd="0" destOrd="0" presId="urn:microsoft.com/office/officeart/2005/8/layout/lProcess1"/>
    <dgm:cxn modelId="{568130D4-5E7D-7745-BDB7-A0CD7844BC0D}" srcId="{3A953338-3CC7-E040-83D0-D91CB9BD3447}" destId="{C77372DB-AB80-9349-8A71-1101E6563BD4}" srcOrd="0" destOrd="0" parTransId="{E0A84E00-30AD-D54E-9A63-BCF666FCC540}" sibTransId="{717DF8E9-9C44-0041-A5FD-2BB83FA26036}"/>
    <dgm:cxn modelId="{8F5337EC-65F9-B144-B0E2-0EF58ECD2590}" type="presOf" srcId="{3A953338-3CC7-E040-83D0-D91CB9BD3447}" destId="{BADDA599-B4F1-8742-B764-78F5CAB92086}" srcOrd="0" destOrd="0" presId="urn:microsoft.com/office/officeart/2005/8/layout/lProcess1"/>
    <dgm:cxn modelId="{F03C30F5-83C7-C244-AEAA-48E8672BE05B}" type="presOf" srcId="{849999E8-D5BA-A444-96F0-4F2E5FCB8DE9}" destId="{098F0B48-AFA6-9344-93E9-C1FBD7A64AE1}" srcOrd="0" destOrd="0" presId="urn:microsoft.com/office/officeart/2005/8/layout/lProcess1"/>
    <dgm:cxn modelId="{4157FFFA-B6C7-094E-ABE3-014D9E930578}" type="presOf" srcId="{D7C6EE70-A13C-7C43-A89A-E039B11035DB}" destId="{E9A42723-917C-AF49-B08B-5D9790CC970E}" srcOrd="0" destOrd="0" presId="urn:microsoft.com/office/officeart/2005/8/layout/lProcess1"/>
    <dgm:cxn modelId="{0B7B46FC-9F77-1B40-B31B-159D766F3BB8}" type="presOf" srcId="{52713430-D052-504C-BB1D-0EFE5192FB22}" destId="{797B2447-11CA-BE4D-9D16-8CBFFA229783}" srcOrd="0" destOrd="0" presId="urn:microsoft.com/office/officeart/2005/8/layout/lProcess1"/>
    <dgm:cxn modelId="{64723D72-2DBB-EE43-9E33-E92ACED0596B}" type="presParOf" srcId="{2D524728-E2CE-6141-B8BF-8C3A5DAC3225}" destId="{1215F14D-90FB-A542-BA30-D07091AEB853}" srcOrd="0" destOrd="0" presId="urn:microsoft.com/office/officeart/2005/8/layout/lProcess1"/>
    <dgm:cxn modelId="{AD0AEC81-F867-7D4D-A830-3020EA1A7B2D}" type="presParOf" srcId="{1215F14D-90FB-A542-BA30-D07091AEB853}" destId="{7187B653-A269-EC45-9B26-5E922FAAD4AD}" srcOrd="0" destOrd="0" presId="urn:microsoft.com/office/officeart/2005/8/layout/lProcess1"/>
    <dgm:cxn modelId="{E36ED87A-A399-7540-ACB4-B4D14D2234D0}" type="presParOf" srcId="{1215F14D-90FB-A542-BA30-D07091AEB853}" destId="{557DFAC9-4B83-1F4B-9F6A-A7AFCBADAC12}" srcOrd="1" destOrd="0" presId="urn:microsoft.com/office/officeart/2005/8/layout/lProcess1"/>
    <dgm:cxn modelId="{CB6CDC89-EE9E-7545-80F6-35D118C1AD68}" type="presParOf" srcId="{1215F14D-90FB-A542-BA30-D07091AEB853}" destId="{95B93443-AA9D-ED41-A8F9-7413D86E7A3E}" srcOrd="2" destOrd="0" presId="urn:microsoft.com/office/officeart/2005/8/layout/lProcess1"/>
    <dgm:cxn modelId="{ADE9655A-8AD8-7F44-A96A-191ACFAABAD5}" type="presParOf" srcId="{1215F14D-90FB-A542-BA30-D07091AEB853}" destId="{098F0B48-AFA6-9344-93E9-C1FBD7A64AE1}" srcOrd="3" destOrd="0" presId="urn:microsoft.com/office/officeart/2005/8/layout/lProcess1"/>
    <dgm:cxn modelId="{E8AAEE98-F8CA-1545-99F6-7A65172AC8A1}" type="presParOf" srcId="{1215F14D-90FB-A542-BA30-D07091AEB853}" destId="{0323E751-1736-E744-B834-2BCC7F5A7BA3}" srcOrd="4" destOrd="0" presId="urn:microsoft.com/office/officeart/2005/8/layout/lProcess1"/>
    <dgm:cxn modelId="{AD1F6A5B-8156-AD48-BFBB-D0410A36F10A}" type="presParOf" srcId="{1215F14D-90FB-A542-BA30-D07091AEB853}" destId="{D7B1DCC3-1A90-1C43-A93F-CBD84FCD9B4F}" srcOrd="5" destOrd="0" presId="urn:microsoft.com/office/officeart/2005/8/layout/lProcess1"/>
    <dgm:cxn modelId="{4B2FCB2E-1103-AB4C-A649-AA0D50B94E78}" type="presParOf" srcId="{1215F14D-90FB-A542-BA30-D07091AEB853}" destId="{3A711703-DFDF-8E4F-9377-5D1256F266A6}" srcOrd="6" destOrd="0" presId="urn:microsoft.com/office/officeart/2005/8/layout/lProcess1"/>
    <dgm:cxn modelId="{0E06CC58-CB6A-CF4F-A6FA-1EE093D551B3}" type="presParOf" srcId="{1215F14D-90FB-A542-BA30-D07091AEB853}" destId="{2C38B071-05A7-1D41-B485-C79058BB45A9}" srcOrd="7" destOrd="0" presId="urn:microsoft.com/office/officeart/2005/8/layout/lProcess1"/>
    <dgm:cxn modelId="{4D9E5F28-7568-2944-8286-FD7EC96C52F5}" type="presParOf" srcId="{1215F14D-90FB-A542-BA30-D07091AEB853}" destId="{797B2447-11CA-BE4D-9D16-8CBFFA229783}" srcOrd="8" destOrd="0" presId="urn:microsoft.com/office/officeart/2005/8/layout/lProcess1"/>
    <dgm:cxn modelId="{E715DA68-B1E3-CA46-83D4-3F1185EBAE2D}" type="presParOf" srcId="{1215F14D-90FB-A542-BA30-D07091AEB853}" destId="{CDACDB2D-8851-ED43-B617-0CD960D0233F}" srcOrd="9" destOrd="0" presId="urn:microsoft.com/office/officeart/2005/8/layout/lProcess1"/>
    <dgm:cxn modelId="{74662852-FC83-954A-A4F2-44317BD02E62}" type="presParOf" srcId="{1215F14D-90FB-A542-BA30-D07091AEB853}" destId="{A6B3C6E2-D5B8-E144-86C9-91FE8BC010EE}" srcOrd="10" destOrd="0" presId="urn:microsoft.com/office/officeart/2005/8/layout/lProcess1"/>
    <dgm:cxn modelId="{BEB31121-5795-894D-84CF-1B24F78C8B69}" type="presParOf" srcId="{1215F14D-90FB-A542-BA30-D07091AEB853}" destId="{F73F1146-3AFB-BF47-B65C-D64A33077418}" srcOrd="11" destOrd="0" presId="urn:microsoft.com/office/officeart/2005/8/layout/lProcess1"/>
    <dgm:cxn modelId="{E5B0EA9A-584A-2E4B-915C-3972E47491F1}" type="presParOf" srcId="{1215F14D-90FB-A542-BA30-D07091AEB853}" destId="{2868816D-56D4-6F45-8F0A-51B7F1BCB51D}" srcOrd="12" destOrd="0" presId="urn:microsoft.com/office/officeart/2005/8/layout/lProcess1"/>
    <dgm:cxn modelId="{3C5F5FC9-49BA-B540-8213-D12F220F954A}" type="presParOf" srcId="{2D524728-E2CE-6141-B8BF-8C3A5DAC3225}" destId="{F5C1DB7B-DF4B-D647-8465-91A667F41A4E}" srcOrd="1" destOrd="0" presId="urn:microsoft.com/office/officeart/2005/8/layout/lProcess1"/>
    <dgm:cxn modelId="{C4DEB331-3108-F14C-A45E-6E79B676EF54}" type="presParOf" srcId="{2D524728-E2CE-6141-B8BF-8C3A5DAC3225}" destId="{BC919DE1-1226-D642-BFB9-2516596CBD9A}" srcOrd="2" destOrd="0" presId="urn:microsoft.com/office/officeart/2005/8/layout/lProcess1"/>
    <dgm:cxn modelId="{555D9891-03A3-554B-A817-6D946A2BAA76}" type="presParOf" srcId="{BC919DE1-1226-D642-BFB9-2516596CBD9A}" destId="{BADDA599-B4F1-8742-B764-78F5CAB92086}" srcOrd="0" destOrd="0" presId="urn:microsoft.com/office/officeart/2005/8/layout/lProcess1"/>
    <dgm:cxn modelId="{C9E290BD-014B-D041-9025-C78590378320}" type="presParOf" srcId="{BC919DE1-1226-D642-BFB9-2516596CBD9A}" destId="{605B7B05-EED1-B846-B8FC-ADC737EA8399}" srcOrd="1" destOrd="0" presId="urn:microsoft.com/office/officeart/2005/8/layout/lProcess1"/>
    <dgm:cxn modelId="{4F9C8DB3-5D0D-5641-82A0-BCF3421099B7}" type="presParOf" srcId="{BC919DE1-1226-D642-BFB9-2516596CBD9A}" destId="{C06CCD8B-2747-C84F-8780-CE84EC148D98}" srcOrd="2" destOrd="0" presId="urn:microsoft.com/office/officeart/2005/8/layout/lProcess1"/>
    <dgm:cxn modelId="{8BA0D710-9457-4A49-8B0F-90F31160A292}" type="presParOf" srcId="{BC919DE1-1226-D642-BFB9-2516596CBD9A}" destId="{D3608132-8C8F-1B48-B621-51D0CC7A30E7}" srcOrd="3" destOrd="0" presId="urn:microsoft.com/office/officeart/2005/8/layout/lProcess1"/>
    <dgm:cxn modelId="{FF6C432E-6BC2-A84E-9A29-97B5A78586D5}" type="presParOf" srcId="{BC919DE1-1226-D642-BFB9-2516596CBD9A}" destId="{0DDC2DAE-2E07-4F4D-B1C3-6B53135A4DF4}" srcOrd="4" destOrd="0" presId="urn:microsoft.com/office/officeart/2005/8/layout/lProcess1"/>
    <dgm:cxn modelId="{CCCF9215-F2A0-514A-B8E7-2004D43E729B}" type="presParOf" srcId="{BC919DE1-1226-D642-BFB9-2516596CBD9A}" destId="{E9A42723-917C-AF49-B08B-5D9790CC970E}" srcOrd="5" destOrd="0" presId="urn:microsoft.com/office/officeart/2005/8/layout/lProcess1"/>
    <dgm:cxn modelId="{93838F2C-AFE8-8E4E-ADE2-84B20F9B0363}" type="presParOf" srcId="{BC919DE1-1226-D642-BFB9-2516596CBD9A}" destId="{B4903443-D11B-D142-A74E-1D851CC3CE10}" srcOrd="6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7A6607-AA21-4847-A79B-77B892A6FC12}" type="doc">
      <dgm:prSet loTypeId="urn:microsoft.com/office/officeart/2005/8/layout/lProcess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C892AFF-7C42-EB4E-8511-A919E0839FC7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Goal: Differential Gene Expression analysis</a:t>
          </a:r>
        </a:p>
      </dgm:t>
    </dgm:pt>
    <dgm:pt modelId="{A1CC34F6-E9E4-814E-A77F-36C7913652D7}" type="parTrans" cxnId="{F330BF46-567F-F449-B573-BD8B11EF4B2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D7629F-94A7-CA47-AE78-C90E6CB6EB30}" type="sibTrans" cxnId="{F330BF46-567F-F449-B573-BD8B11EF4B2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56D3DE-FCE4-1F44-9E24-1089381F119E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Count matrix from </a:t>
          </a:r>
          <a:r>
            <a:rPr lang="en-US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Kallisto</a:t>
          </a:r>
          <a:endParaRPr lang="en-US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  <a:p>
          <a:r>
            <a:rPr lang="en-US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DESeq</a:t>
          </a:r>
          <a:r>
            <a: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 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in</a:t>
          </a:r>
          <a:r>
            <a: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 </a:t>
          </a:r>
          <a:r>
            <a:rPr lang="en-US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RStudio</a:t>
          </a:r>
          <a:r>
            <a: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/Markdown</a:t>
          </a:r>
        </a:p>
      </dgm:t>
    </dgm:pt>
    <dgm:pt modelId="{71805C39-A08E-AE43-A478-7533C380905F}" type="parTrans" cxnId="{88F5D363-016D-8C46-B298-D2CE697D34D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9999E8-D5BA-A444-96F0-4F2E5FCB8DE9}" type="sibTrans" cxnId="{88F5D363-016D-8C46-B298-D2CE697D34D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4BA44B-072D-584F-89CB-CCA209306C5E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Sample quality check: Heat map, initial PCA, total counts </a:t>
          </a:r>
          <a:endParaRPr lang="en-US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gm:t>
    </dgm:pt>
    <dgm:pt modelId="{FB0D91C4-F921-C142-B9A2-D15F4892E392}" type="parTrans" cxnId="{1D6EF541-A041-E54B-9413-06C78D71017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BD92A10-913C-024B-9398-22B66EC6C9CC}" type="sibTrans" cxnId="{1D6EF541-A041-E54B-9413-06C78D71017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2E6ABF-BC27-C646-A58F-5B8F7465BD69}">
      <dgm:prSet phldrT="[Text]"/>
      <dgm:spPr/>
      <dgm:t>
        <a:bodyPr/>
        <a:lstStyle/>
        <a:p>
          <a:r>
            <a:rPr lang="en-US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DESeq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Compares log2-fold change for each gene between treatments</a:t>
          </a:r>
        </a:p>
      </dgm:t>
    </dgm:pt>
    <dgm:pt modelId="{D831C370-29F8-0F4A-AC51-AB48B50D53DB}" type="parTrans" cxnId="{FFAD9894-17DD-404B-A5C9-F049682F5175}">
      <dgm:prSet/>
      <dgm:spPr/>
      <dgm:t>
        <a:bodyPr/>
        <a:lstStyle/>
        <a:p>
          <a:endParaRPr lang="en-US"/>
        </a:p>
      </dgm:t>
    </dgm:pt>
    <dgm:pt modelId="{C455326D-3CDC-4749-A991-FEF3A4EFC881}" type="sibTrans" cxnId="{FFAD9894-17DD-404B-A5C9-F049682F5175}">
      <dgm:prSet/>
      <dgm:spPr/>
      <dgm:t>
        <a:bodyPr/>
        <a:lstStyle/>
        <a:p>
          <a:endParaRPr lang="en-US"/>
        </a:p>
      </dgm:t>
    </dgm:pt>
    <dgm:pt modelId="{52713430-D052-504C-BB1D-0EFE5192FB22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Transform data for PCA 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(reduce heteroskedasticity)</a:t>
          </a:r>
        </a:p>
      </dgm:t>
    </dgm:pt>
    <dgm:pt modelId="{2B034A35-5767-7C47-8386-E54C0BB45F34}" type="parTrans" cxnId="{51417D96-F09C-AF42-8B35-F004E5C172B5}">
      <dgm:prSet/>
      <dgm:spPr/>
      <dgm:t>
        <a:bodyPr/>
        <a:lstStyle/>
        <a:p>
          <a:endParaRPr lang="en-US"/>
        </a:p>
      </dgm:t>
    </dgm:pt>
    <dgm:pt modelId="{2466F3A9-5CE8-5340-80F6-0FB62BD8FD73}" type="sibTrans" cxnId="{51417D96-F09C-AF42-8B35-F004E5C172B5}">
      <dgm:prSet/>
      <dgm:spPr/>
      <dgm:t>
        <a:bodyPr/>
        <a:lstStyle/>
        <a:p>
          <a:endParaRPr lang="en-US"/>
        </a:p>
      </dgm:t>
    </dgm:pt>
    <dgm:pt modelId="{A842445D-5465-744C-B5B8-CD12FCDAE835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PCA analysis, visualize</a:t>
          </a:r>
          <a:endParaRPr lang="en-US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gm:t>
    </dgm:pt>
    <dgm:pt modelId="{580B41A3-91EF-B540-9A28-596BB83F681A}" type="parTrans" cxnId="{EC89B956-FC9B-D04E-8CCD-D4722378E902}">
      <dgm:prSet/>
      <dgm:spPr/>
      <dgm:t>
        <a:bodyPr/>
        <a:lstStyle/>
        <a:p>
          <a:endParaRPr lang="en-US"/>
        </a:p>
      </dgm:t>
    </dgm:pt>
    <dgm:pt modelId="{2BDF32CA-C0A5-554A-8865-67C03F281139}" type="sibTrans" cxnId="{EC89B956-FC9B-D04E-8CCD-D4722378E902}">
      <dgm:prSet/>
      <dgm:spPr/>
      <dgm:t>
        <a:bodyPr/>
        <a:lstStyle/>
        <a:p>
          <a:endParaRPr lang="en-US"/>
        </a:p>
      </dgm:t>
    </dgm:pt>
    <dgm:pt modelId="{2D524728-E2CE-6141-B8BF-8C3A5DAC3225}" type="pres">
      <dgm:prSet presAssocID="{CF7A6607-AA21-4847-A79B-77B892A6FC12}" presName="Name0" presStyleCnt="0">
        <dgm:presLayoutVars>
          <dgm:dir/>
          <dgm:animLvl val="lvl"/>
          <dgm:resizeHandles val="exact"/>
        </dgm:presLayoutVars>
      </dgm:prSet>
      <dgm:spPr/>
    </dgm:pt>
    <dgm:pt modelId="{1215F14D-90FB-A542-BA30-D07091AEB853}" type="pres">
      <dgm:prSet presAssocID="{BC892AFF-7C42-EB4E-8511-A919E0839FC7}" presName="vertFlow" presStyleCnt="0"/>
      <dgm:spPr/>
    </dgm:pt>
    <dgm:pt modelId="{7187B653-A269-EC45-9B26-5E922FAAD4AD}" type="pres">
      <dgm:prSet presAssocID="{BC892AFF-7C42-EB4E-8511-A919E0839FC7}" presName="header" presStyleLbl="node1" presStyleIdx="0" presStyleCnt="1"/>
      <dgm:spPr/>
    </dgm:pt>
    <dgm:pt modelId="{557DFAC9-4B83-1F4B-9F6A-A7AFCBADAC12}" type="pres">
      <dgm:prSet presAssocID="{71805C39-A08E-AE43-A478-7533C380905F}" presName="parTrans" presStyleLbl="sibTrans2D1" presStyleIdx="0" presStyleCnt="5"/>
      <dgm:spPr/>
    </dgm:pt>
    <dgm:pt modelId="{95B93443-AA9D-ED41-A8F9-7413D86E7A3E}" type="pres">
      <dgm:prSet presAssocID="{3356D3DE-FCE4-1F44-9E24-1089381F119E}" presName="child" presStyleLbl="alignAccFollowNode1" presStyleIdx="0" presStyleCnt="5">
        <dgm:presLayoutVars>
          <dgm:chMax val="0"/>
          <dgm:bulletEnabled val="1"/>
        </dgm:presLayoutVars>
      </dgm:prSet>
      <dgm:spPr/>
    </dgm:pt>
    <dgm:pt modelId="{098F0B48-AFA6-9344-93E9-C1FBD7A64AE1}" type="pres">
      <dgm:prSet presAssocID="{849999E8-D5BA-A444-96F0-4F2E5FCB8DE9}" presName="sibTrans" presStyleLbl="sibTrans2D1" presStyleIdx="1" presStyleCnt="5"/>
      <dgm:spPr/>
    </dgm:pt>
    <dgm:pt modelId="{0323E751-1736-E744-B834-2BCC7F5A7BA3}" type="pres">
      <dgm:prSet presAssocID="{A44BA44B-072D-584F-89CB-CCA209306C5E}" presName="child" presStyleLbl="alignAccFollowNode1" presStyleIdx="1" presStyleCnt="5">
        <dgm:presLayoutVars>
          <dgm:chMax val="0"/>
          <dgm:bulletEnabled val="1"/>
        </dgm:presLayoutVars>
      </dgm:prSet>
      <dgm:spPr/>
    </dgm:pt>
    <dgm:pt modelId="{D7B1DCC3-1A90-1C43-A93F-CBD84FCD9B4F}" type="pres">
      <dgm:prSet presAssocID="{DBD92A10-913C-024B-9398-22B66EC6C9CC}" presName="sibTrans" presStyleLbl="sibTrans2D1" presStyleIdx="2" presStyleCnt="5"/>
      <dgm:spPr/>
    </dgm:pt>
    <dgm:pt modelId="{3A711703-DFDF-8E4F-9377-5D1256F266A6}" type="pres">
      <dgm:prSet presAssocID="{622E6ABF-BC27-C646-A58F-5B8F7465BD69}" presName="child" presStyleLbl="alignAccFollowNode1" presStyleIdx="2" presStyleCnt="5">
        <dgm:presLayoutVars>
          <dgm:chMax val="0"/>
          <dgm:bulletEnabled val="1"/>
        </dgm:presLayoutVars>
      </dgm:prSet>
      <dgm:spPr/>
    </dgm:pt>
    <dgm:pt modelId="{2C38B071-05A7-1D41-B485-C79058BB45A9}" type="pres">
      <dgm:prSet presAssocID="{C455326D-3CDC-4749-A991-FEF3A4EFC881}" presName="sibTrans" presStyleLbl="sibTrans2D1" presStyleIdx="3" presStyleCnt="5"/>
      <dgm:spPr/>
    </dgm:pt>
    <dgm:pt modelId="{797B2447-11CA-BE4D-9D16-8CBFFA229783}" type="pres">
      <dgm:prSet presAssocID="{52713430-D052-504C-BB1D-0EFE5192FB22}" presName="child" presStyleLbl="alignAccFollowNode1" presStyleIdx="3" presStyleCnt="5">
        <dgm:presLayoutVars>
          <dgm:chMax val="0"/>
          <dgm:bulletEnabled val="1"/>
        </dgm:presLayoutVars>
      </dgm:prSet>
      <dgm:spPr/>
    </dgm:pt>
    <dgm:pt modelId="{CDACDB2D-8851-ED43-B617-0CD960D0233F}" type="pres">
      <dgm:prSet presAssocID="{2466F3A9-5CE8-5340-80F6-0FB62BD8FD73}" presName="sibTrans" presStyleLbl="sibTrans2D1" presStyleIdx="4" presStyleCnt="5"/>
      <dgm:spPr/>
    </dgm:pt>
    <dgm:pt modelId="{A6B3C6E2-D5B8-E144-86C9-91FE8BC010EE}" type="pres">
      <dgm:prSet presAssocID="{A842445D-5465-744C-B5B8-CD12FCDAE835}" presName="child" presStyleLbl="alignAccFollowNode1" presStyleIdx="4" presStyleCnt="5">
        <dgm:presLayoutVars>
          <dgm:chMax val="0"/>
          <dgm:bulletEnabled val="1"/>
        </dgm:presLayoutVars>
      </dgm:prSet>
      <dgm:spPr/>
    </dgm:pt>
  </dgm:ptLst>
  <dgm:cxnLst>
    <dgm:cxn modelId="{ADA42F08-9C00-7749-9D4F-C2AE00677BB6}" type="presOf" srcId="{2466F3A9-5CE8-5340-80F6-0FB62BD8FD73}" destId="{CDACDB2D-8851-ED43-B617-0CD960D0233F}" srcOrd="0" destOrd="0" presId="urn:microsoft.com/office/officeart/2005/8/layout/lProcess1"/>
    <dgm:cxn modelId="{D26C2C21-8D93-0D46-9A94-3E30231B5E7D}" type="presOf" srcId="{A842445D-5465-744C-B5B8-CD12FCDAE835}" destId="{A6B3C6E2-D5B8-E144-86C9-91FE8BC010EE}" srcOrd="0" destOrd="0" presId="urn:microsoft.com/office/officeart/2005/8/layout/lProcess1"/>
    <dgm:cxn modelId="{463E072F-D56F-5446-A589-486EB21D3C2E}" type="presOf" srcId="{DBD92A10-913C-024B-9398-22B66EC6C9CC}" destId="{D7B1DCC3-1A90-1C43-A93F-CBD84FCD9B4F}" srcOrd="0" destOrd="0" presId="urn:microsoft.com/office/officeart/2005/8/layout/lProcess1"/>
    <dgm:cxn modelId="{1D6EF541-A041-E54B-9413-06C78D710172}" srcId="{BC892AFF-7C42-EB4E-8511-A919E0839FC7}" destId="{A44BA44B-072D-584F-89CB-CCA209306C5E}" srcOrd="1" destOrd="0" parTransId="{FB0D91C4-F921-C142-B9A2-D15F4892E392}" sibTransId="{DBD92A10-913C-024B-9398-22B66EC6C9CC}"/>
    <dgm:cxn modelId="{F330BF46-567F-F449-B573-BD8B11EF4B2B}" srcId="{CF7A6607-AA21-4847-A79B-77B892A6FC12}" destId="{BC892AFF-7C42-EB4E-8511-A919E0839FC7}" srcOrd="0" destOrd="0" parTransId="{A1CC34F6-E9E4-814E-A77F-36C7913652D7}" sibTransId="{C0D7629F-94A7-CA47-AE78-C90E6CB6EB30}"/>
    <dgm:cxn modelId="{B449724A-B06F-D043-8AB6-430B244BCB0B}" type="presOf" srcId="{A44BA44B-072D-584F-89CB-CCA209306C5E}" destId="{0323E751-1736-E744-B834-2BCC7F5A7BA3}" srcOrd="0" destOrd="0" presId="urn:microsoft.com/office/officeart/2005/8/layout/lProcess1"/>
    <dgm:cxn modelId="{EC89B956-FC9B-D04E-8CCD-D4722378E902}" srcId="{BC892AFF-7C42-EB4E-8511-A919E0839FC7}" destId="{A842445D-5465-744C-B5B8-CD12FCDAE835}" srcOrd="4" destOrd="0" parTransId="{580B41A3-91EF-B540-9A28-596BB83F681A}" sibTransId="{2BDF32CA-C0A5-554A-8865-67C03F281139}"/>
    <dgm:cxn modelId="{88F5D363-016D-8C46-B298-D2CE697D34DD}" srcId="{BC892AFF-7C42-EB4E-8511-A919E0839FC7}" destId="{3356D3DE-FCE4-1F44-9E24-1089381F119E}" srcOrd="0" destOrd="0" parTransId="{71805C39-A08E-AE43-A478-7533C380905F}" sibTransId="{849999E8-D5BA-A444-96F0-4F2E5FCB8DE9}"/>
    <dgm:cxn modelId="{E73E8D6C-C53B-3249-B371-257B124C4B72}" type="presOf" srcId="{622E6ABF-BC27-C646-A58F-5B8F7465BD69}" destId="{3A711703-DFDF-8E4F-9377-5D1256F266A6}" srcOrd="0" destOrd="0" presId="urn:microsoft.com/office/officeart/2005/8/layout/lProcess1"/>
    <dgm:cxn modelId="{FFAD9894-17DD-404B-A5C9-F049682F5175}" srcId="{BC892AFF-7C42-EB4E-8511-A919E0839FC7}" destId="{622E6ABF-BC27-C646-A58F-5B8F7465BD69}" srcOrd="2" destOrd="0" parTransId="{D831C370-29F8-0F4A-AC51-AB48B50D53DB}" sibTransId="{C455326D-3CDC-4749-A991-FEF3A4EFC881}"/>
    <dgm:cxn modelId="{51417D96-F09C-AF42-8B35-F004E5C172B5}" srcId="{BC892AFF-7C42-EB4E-8511-A919E0839FC7}" destId="{52713430-D052-504C-BB1D-0EFE5192FB22}" srcOrd="3" destOrd="0" parTransId="{2B034A35-5767-7C47-8386-E54C0BB45F34}" sibTransId="{2466F3A9-5CE8-5340-80F6-0FB62BD8FD73}"/>
    <dgm:cxn modelId="{6DAB989B-8802-FA49-8588-1380AAD60CE7}" type="presOf" srcId="{3356D3DE-FCE4-1F44-9E24-1089381F119E}" destId="{95B93443-AA9D-ED41-A8F9-7413D86E7A3E}" srcOrd="0" destOrd="0" presId="urn:microsoft.com/office/officeart/2005/8/layout/lProcess1"/>
    <dgm:cxn modelId="{660B71BA-C968-3240-A4DB-03DDDBE24BC7}" type="presOf" srcId="{BC892AFF-7C42-EB4E-8511-A919E0839FC7}" destId="{7187B653-A269-EC45-9B26-5E922FAAD4AD}" srcOrd="0" destOrd="0" presId="urn:microsoft.com/office/officeart/2005/8/layout/lProcess1"/>
    <dgm:cxn modelId="{814C02BE-C377-2A47-879B-28D3BD017198}" type="presOf" srcId="{C455326D-3CDC-4749-A991-FEF3A4EFC881}" destId="{2C38B071-05A7-1D41-B485-C79058BB45A9}" srcOrd="0" destOrd="0" presId="urn:microsoft.com/office/officeart/2005/8/layout/lProcess1"/>
    <dgm:cxn modelId="{759F7EC5-4520-6445-9E1F-1FB575FE4D9F}" type="presOf" srcId="{CF7A6607-AA21-4847-A79B-77B892A6FC12}" destId="{2D524728-E2CE-6141-B8BF-8C3A5DAC3225}" srcOrd="0" destOrd="0" presId="urn:microsoft.com/office/officeart/2005/8/layout/lProcess1"/>
    <dgm:cxn modelId="{43290BD3-728B-A54E-B689-0CEEDE8705B2}" type="presOf" srcId="{71805C39-A08E-AE43-A478-7533C380905F}" destId="{557DFAC9-4B83-1F4B-9F6A-A7AFCBADAC12}" srcOrd="0" destOrd="0" presId="urn:microsoft.com/office/officeart/2005/8/layout/lProcess1"/>
    <dgm:cxn modelId="{F03C30F5-83C7-C244-AEAA-48E8672BE05B}" type="presOf" srcId="{849999E8-D5BA-A444-96F0-4F2E5FCB8DE9}" destId="{098F0B48-AFA6-9344-93E9-C1FBD7A64AE1}" srcOrd="0" destOrd="0" presId="urn:microsoft.com/office/officeart/2005/8/layout/lProcess1"/>
    <dgm:cxn modelId="{0B7B46FC-9F77-1B40-B31B-159D766F3BB8}" type="presOf" srcId="{52713430-D052-504C-BB1D-0EFE5192FB22}" destId="{797B2447-11CA-BE4D-9D16-8CBFFA229783}" srcOrd="0" destOrd="0" presId="urn:microsoft.com/office/officeart/2005/8/layout/lProcess1"/>
    <dgm:cxn modelId="{64723D72-2DBB-EE43-9E33-E92ACED0596B}" type="presParOf" srcId="{2D524728-E2CE-6141-B8BF-8C3A5DAC3225}" destId="{1215F14D-90FB-A542-BA30-D07091AEB853}" srcOrd="0" destOrd="0" presId="urn:microsoft.com/office/officeart/2005/8/layout/lProcess1"/>
    <dgm:cxn modelId="{AD0AEC81-F867-7D4D-A830-3020EA1A7B2D}" type="presParOf" srcId="{1215F14D-90FB-A542-BA30-D07091AEB853}" destId="{7187B653-A269-EC45-9B26-5E922FAAD4AD}" srcOrd="0" destOrd="0" presId="urn:microsoft.com/office/officeart/2005/8/layout/lProcess1"/>
    <dgm:cxn modelId="{E36ED87A-A399-7540-ACB4-B4D14D2234D0}" type="presParOf" srcId="{1215F14D-90FB-A542-BA30-D07091AEB853}" destId="{557DFAC9-4B83-1F4B-9F6A-A7AFCBADAC12}" srcOrd="1" destOrd="0" presId="urn:microsoft.com/office/officeart/2005/8/layout/lProcess1"/>
    <dgm:cxn modelId="{CB6CDC89-EE9E-7545-80F6-35D118C1AD68}" type="presParOf" srcId="{1215F14D-90FB-A542-BA30-D07091AEB853}" destId="{95B93443-AA9D-ED41-A8F9-7413D86E7A3E}" srcOrd="2" destOrd="0" presId="urn:microsoft.com/office/officeart/2005/8/layout/lProcess1"/>
    <dgm:cxn modelId="{ADE9655A-8AD8-7F44-A96A-191ACFAABAD5}" type="presParOf" srcId="{1215F14D-90FB-A542-BA30-D07091AEB853}" destId="{098F0B48-AFA6-9344-93E9-C1FBD7A64AE1}" srcOrd="3" destOrd="0" presId="urn:microsoft.com/office/officeart/2005/8/layout/lProcess1"/>
    <dgm:cxn modelId="{E8AAEE98-F8CA-1545-99F6-7A65172AC8A1}" type="presParOf" srcId="{1215F14D-90FB-A542-BA30-D07091AEB853}" destId="{0323E751-1736-E744-B834-2BCC7F5A7BA3}" srcOrd="4" destOrd="0" presId="urn:microsoft.com/office/officeart/2005/8/layout/lProcess1"/>
    <dgm:cxn modelId="{AD1F6A5B-8156-AD48-BFBB-D0410A36F10A}" type="presParOf" srcId="{1215F14D-90FB-A542-BA30-D07091AEB853}" destId="{D7B1DCC3-1A90-1C43-A93F-CBD84FCD9B4F}" srcOrd="5" destOrd="0" presId="urn:microsoft.com/office/officeart/2005/8/layout/lProcess1"/>
    <dgm:cxn modelId="{4B2FCB2E-1103-AB4C-A649-AA0D50B94E78}" type="presParOf" srcId="{1215F14D-90FB-A542-BA30-D07091AEB853}" destId="{3A711703-DFDF-8E4F-9377-5D1256F266A6}" srcOrd="6" destOrd="0" presId="urn:microsoft.com/office/officeart/2005/8/layout/lProcess1"/>
    <dgm:cxn modelId="{0E06CC58-CB6A-CF4F-A6FA-1EE093D551B3}" type="presParOf" srcId="{1215F14D-90FB-A542-BA30-D07091AEB853}" destId="{2C38B071-05A7-1D41-B485-C79058BB45A9}" srcOrd="7" destOrd="0" presId="urn:microsoft.com/office/officeart/2005/8/layout/lProcess1"/>
    <dgm:cxn modelId="{4D9E5F28-7568-2944-8286-FD7EC96C52F5}" type="presParOf" srcId="{1215F14D-90FB-A542-BA30-D07091AEB853}" destId="{797B2447-11CA-BE4D-9D16-8CBFFA229783}" srcOrd="8" destOrd="0" presId="urn:microsoft.com/office/officeart/2005/8/layout/lProcess1"/>
    <dgm:cxn modelId="{E715DA68-B1E3-CA46-83D4-3F1185EBAE2D}" type="presParOf" srcId="{1215F14D-90FB-A542-BA30-D07091AEB853}" destId="{CDACDB2D-8851-ED43-B617-0CD960D0233F}" srcOrd="9" destOrd="0" presId="urn:microsoft.com/office/officeart/2005/8/layout/lProcess1"/>
    <dgm:cxn modelId="{74662852-FC83-954A-A4F2-44317BD02E62}" type="presParOf" srcId="{1215F14D-90FB-A542-BA30-D07091AEB853}" destId="{A6B3C6E2-D5B8-E144-86C9-91FE8BC010EE}" srcOrd="1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7B653-A269-EC45-9B26-5E922FAAD4AD}">
      <dsp:nvSpPr>
        <dsp:cNvPr id="0" name=""/>
        <dsp:cNvSpPr/>
      </dsp:nvSpPr>
      <dsp:spPr>
        <a:xfrm>
          <a:off x="1216229" y="779"/>
          <a:ext cx="2807949" cy="70198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Goal: </a:t>
          </a:r>
          <a:r>
            <a:rPr lang="en-US" sz="1900" kern="1200" dirty="0" err="1">
              <a:latin typeface="Arial" panose="020B0604020202020204" pitchFamily="34" charset="0"/>
              <a:cs typeface="Arial" panose="020B0604020202020204" pitchFamily="34" charset="0"/>
            </a:rPr>
            <a:t>denovo</a:t>
          </a: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assembled reference transcriptome</a:t>
          </a:r>
        </a:p>
      </dsp:txBody>
      <dsp:txXfrm>
        <a:off x="1236789" y="21339"/>
        <a:ext cx="2766829" cy="660867"/>
      </dsp:txXfrm>
    </dsp:sp>
    <dsp:sp modelId="{557DFAC9-4B83-1F4B-9F6A-A7AFCBADAC12}">
      <dsp:nvSpPr>
        <dsp:cNvPr id="0" name=""/>
        <dsp:cNvSpPr/>
      </dsp:nvSpPr>
      <dsp:spPr>
        <a:xfrm rot="5400000">
          <a:off x="2558780" y="764191"/>
          <a:ext cx="122847" cy="122847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93443-AA9D-ED41-A8F9-7413D86E7A3E}">
      <dsp:nvSpPr>
        <dsp:cNvPr id="0" name=""/>
        <dsp:cNvSpPr/>
      </dsp:nvSpPr>
      <dsp:spPr>
        <a:xfrm>
          <a:off x="1216229" y="948463"/>
          <a:ext cx="2807949" cy="701987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RNASeq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 data from gonad tissue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4 individuals pooled</a:t>
          </a:r>
        </a:p>
      </dsp:txBody>
      <dsp:txXfrm>
        <a:off x="1236789" y="969023"/>
        <a:ext cx="2766829" cy="660867"/>
      </dsp:txXfrm>
    </dsp:sp>
    <dsp:sp modelId="{098F0B48-AFA6-9344-93E9-C1FBD7A64AE1}">
      <dsp:nvSpPr>
        <dsp:cNvPr id="0" name=""/>
        <dsp:cNvSpPr/>
      </dsp:nvSpPr>
      <dsp:spPr>
        <a:xfrm rot="5400000">
          <a:off x="2558780" y="1711874"/>
          <a:ext cx="122847" cy="122847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3E751-1736-E744-B834-2BCC7F5A7BA3}">
      <dsp:nvSpPr>
        <dsp:cNvPr id="0" name=""/>
        <dsp:cNvSpPr/>
      </dsp:nvSpPr>
      <dsp:spPr>
        <a:xfrm>
          <a:off x="1216229" y="1896146"/>
          <a:ext cx="2807949" cy="701987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Quality check:  </a:t>
          </a:r>
          <a:r>
            <a:rPr lang="en-US" sz="1300" kern="120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FastQC</a:t>
          </a:r>
          <a:endParaRPr lang="en-US" sz="1300" kern="120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sp:txBody>
      <dsp:txXfrm>
        <a:off x="1236789" y="1916706"/>
        <a:ext cx="2766829" cy="660867"/>
      </dsp:txXfrm>
    </dsp:sp>
    <dsp:sp modelId="{D7B1DCC3-1A90-1C43-A93F-CBD84FCD9B4F}">
      <dsp:nvSpPr>
        <dsp:cNvPr id="0" name=""/>
        <dsp:cNvSpPr/>
      </dsp:nvSpPr>
      <dsp:spPr>
        <a:xfrm rot="5400000">
          <a:off x="2558780" y="2659557"/>
          <a:ext cx="122847" cy="122847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11703-DFDF-8E4F-9377-5D1256F266A6}">
      <dsp:nvSpPr>
        <dsp:cNvPr id="0" name=""/>
        <dsp:cNvSpPr/>
      </dsp:nvSpPr>
      <dsp:spPr>
        <a:xfrm>
          <a:off x="1216229" y="2843829"/>
          <a:ext cx="2807949" cy="701987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Trinity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 Assembly on </a:t>
          </a: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Mox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Includes </a:t>
          </a:r>
          <a:r>
            <a:rPr lang="en-US" sz="1300" kern="120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Trimmomatic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36789" y="2864389"/>
        <a:ext cx="2766829" cy="660867"/>
      </dsp:txXfrm>
    </dsp:sp>
    <dsp:sp modelId="{2C38B071-05A7-1D41-B485-C79058BB45A9}">
      <dsp:nvSpPr>
        <dsp:cNvPr id="0" name=""/>
        <dsp:cNvSpPr/>
      </dsp:nvSpPr>
      <dsp:spPr>
        <a:xfrm rot="5400000">
          <a:off x="2558780" y="3607240"/>
          <a:ext cx="122847" cy="122847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B2447-11CA-BE4D-9D16-8CBFFA229783}">
      <dsp:nvSpPr>
        <dsp:cNvPr id="0" name=""/>
        <dsp:cNvSpPr/>
      </dsp:nvSpPr>
      <dsp:spPr>
        <a:xfrm>
          <a:off x="1216229" y="3791512"/>
          <a:ext cx="2807949" cy="701987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Quality check: </a:t>
          </a:r>
          <a:r>
            <a:rPr lang="en-US" sz="1300" kern="120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Transrate</a:t>
          </a:r>
          <a:endParaRPr lang="en-US" sz="1300" kern="120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sp:txBody>
      <dsp:txXfrm>
        <a:off x="1236789" y="3812072"/>
        <a:ext cx="2766829" cy="660867"/>
      </dsp:txXfrm>
    </dsp:sp>
    <dsp:sp modelId="{CDACDB2D-8851-ED43-B617-0CD960D0233F}">
      <dsp:nvSpPr>
        <dsp:cNvPr id="0" name=""/>
        <dsp:cNvSpPr/>
      </dsp:nvSpPr>
      <dsp:spPr>
        <a:xfrm rot="5400000">
          <a:off x="2558780" y="4554923"/>
          <a:ext cx="122847" cy="122847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3C6E2-D5B8-E144-86C9-91FE8BC010EE}">
      <dsp:nvSpPr>
        <dsp:cNvPr id="0" name=""/>
        <dsp:cNvSpPr/>
      </dsp:nvSpPr>
      <dsp:spPr>
        <a:xfrm>
          <a:off x="1216229" y="4739195"/>
          <a:ext cx="2807949" cy="701987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Annotate: </a:t>
          </a:r>
          <a:r>
            <a:rPr lang="en-US" sz="1300" kern="1200" dirty="0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blast</a:t>
          </a:r>
        </a:p>
      </dsp:txBody>
      <dsp:txXfrm>
        <a:off x="1236789" y="4759755"/>
        <a:ext cx="2766829" cy="660867"/>
      </dsp:txXfrm>
    </dsp:sp>
    <dsp:sp modelId="{F73F1146-3AFB-BF47-B65C-D64A33077418}">
      <dsp:nvSpPr>
        <dsp:cNvPr id="0" name=""/>
        <dsp:cNvSpPr/>
      </dsp:nvSpPr>
      <dsp:spPr>
        <a:xfrm rot="5400000">
          <a:off x="2558780" y="5502606"/>
          <a:ext cx="122847" cy="122847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8816D-56D4-6F45-8F0A-51B7F1BCB51D}">
      <dsp:nvSpPr>
        <dsp:cNvPr id="0" name=""/>
        <dsp:cNvSpPr/>
      </dsp:nvSpPr>
      <dsp:spPr>
        <a:xfrm>
          <a:off x="1216229" y="5686878"/>
          <a:ext cx="2807949" cy="701987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Create collapsed transcriptome to remove isoforms: </a:t>
          </a:r>
          <a:r>
            <a:rPr lang="en-US" sz="1300" kern="1200" dirty="0">
              <a:latin typeface="Simplified Arabic Fixed" panose="020F0502020204030204" pitchFamily="34" charset="0"/>
              <a:cs typeface="Simplified Arabic Fixed" panose="020F0502020204030204" pitchFamily="34" charset="0"/>
            </a:rPr>
            <a:t>cd-hit</a:t>
          </a:r>
        </a:p>
      </dsp:txBody>
      <dsp:txXfrm>
        <a:off x="1236789" y="5707438"/>
        <a:ext cx="2766829" cy="660867"/>
      </dsp:txXfrm>
    </dsp:sp>
    <dsp:sp modelId="{BADDA599-B4F1-8742-B764-78F5CAB92086}">
      <dsp:nvSpPr>
        <dsp:cNvPr id="0" name=""/>
        <dsp:cNvSpPr/>
      </dsp:nvSpPr>
      <dsp:spPr>
        <a:xfrm>
          <a:off x="4417292" y="779"/>
          <a:ext cx="2807949" cy="70198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Goal: count matrix from RNA, 24 samples</a:t>
          </a:r>
        </a:p>
      </dsp:txBody>
      <dsp:txXfrm>
        <a:off x="4437852" y="21339"/>
        <a:ext cx="2766829" cy="660867"/>
      </dsp:txXfrm>
    </dsp:sp>
    <dsp:sp modelId="{605B7B05-EED1-B846-B8FC-ADC737EA8399}">
      <dsp:nvSpPr>
        <dsp:cNvPr id="0" name=""/>
        <dsp:cNvSpPr/>
      </dsp:nvSpPr>
      <dsp:spPr>
        <a:xfrm rot="5400000">
          <a:off x="5759843" y="764191"/>
          <a:ext cx="122847" cy="122847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6CCD8B-2747-C84F-8780-CE84EC148D98}">
      <dsp:nvSpPr>
        <dsp:cNvPr id="0" name=""/>
        <dsp:cNvSpPr/>
      </dsp:nvSpPr>
      <dsp:spPr>
        <a:xfrm>
          <a:off x="4417292" y="948463"/>
          <a:ext cx="2807949" cy="701987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QuantSeq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 data from gonad tissue and larvae (whole body)</a:t>
          </a:r>
        </a:p>
      </dsp:txBody>
      <dsp:txXfrm>
        <a:off x="4437852" y="969023"/>
        <a:ext cx="2766829" cy="660867"/>
      </dsp:txXfrm>
    </dsp:sp>
    <dsp:sp modelId="{D3608132-8C8F-1B48-B621-51D0CC7A30E7}">
      <dsp:nvSpPr>
        <dsp:cNvPr id="0" name=""/>
        <dsp:cNvSpPr/>
      </dsp:nvSpPr>
      <dsp:spPr>
        <a:xfrm rot="5400000">
          <a:off x="5759843" y="1711874"/>
          <a:ext cx="122847" cy="122847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DC2DAE-2E07-4F4D-B1C3-6B53135A4DF4}">
      <dsp:nvSpPr>
        <dsp:cNvPr id="0" name=""/>
        <dsp:cNvSpPr/>
      </dsp:nvSpPr>
      <dsp:spPr>
        <a:xfrm>
          <a:off x="4417292" y="1896146"/>
          <a:ext cx="2807949" cy="701987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Clean data: </a:t>
          </a:r>
          <a:r>
            <a:rPr lang="en-US" sz="1300" kern="1200" dirty="0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FASTX Toolkit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Trim adaptors, deduplicate, quality filter (90% bases &gt;20 score)</a:t>
          </a:r>
        </a:p>
      </dsp:txBody>
      <dsp:txXfrm>
        <a:off x="4437852" y="1916706"/>
        <a:ext cx="2766829" cy="660867"/>
      </dsp:txXfrm>
    </dsp:sp>
    <dsp:sp modelId="{E9A42723-917C-AF49-B08B-5D9790CC970E}">
      <dsp:nvSpPr>
        <dsp:cNvPr id="0" name=""/>
        <dsp:cNvSpPr/>
      </dsp:nvSpPr>
      <dsp:spPr>
        <a:xfrm rot="5400000">
          <a:off x="5759843" y="2659557"/>
          <a:ext cx="122847" cy="122847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903443-D11B-D142-A74E-1D851CC3CE10}">
      <dsp:nvSpPr>
        <dsp:cNvPr id="0" name=""/>
        <dsp:cNvSpPr/>
      </dsp:nvSpPr>
      <dsp:spPr>
        <a:xfrm>
          <a:off x="4417292" y="2843829"/>
          <a:ext cx="2807949" cy="701987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Derive pseudo-counts: </a:t>
          </a:r>
          <a:r>
            <a:rPr lang="en-US" sz="1300" kern="120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Kallisto</a:t>
          </a:r>
          <a:endParaRPr lang="en-US" sz="1300" kern="120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(used script within </a:t>
          </a:r>
          <a:r>
            <a:rPr lang="en-US" sz="1300" kern="1200" dirty="0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Trinity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</dsp:txBody>
      <dsp:txXfrm>
        <a:off x="4437852" y="2864389"/>
        <a:ext cx="2766829" cy="6608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7B653-A269-EC45-9B26-5E922FAAD4AD}">
      <dsp:nvSpPr>
        <dsp:cNvPr id="0" name=""/>
        <dsp:cNvSpPr/>
      </dsp:nvSpPr>
      <dsp:spPr>
        <a:xfrm>
          <a:off x="1458283" y="3119"/>
          <a:ext cx="3294661" cy="8236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Goal: Differential Gene Expression analysis</a:t>
          </a:r>
        </a:p>
      </dsp:txBody>
      <dsp:txXfrm>
        <a:off x="1482407" y="27243"/>
        <a:ext cx="3246413" cy="775417"/>
      </dsp:txXfrm>
    </dsp:sp>
    <dsp:sp modelId="{557DFAC9-4B83-1F4B-9F6A-A7AFCBADAC12}">
      <dsp:nvSpPr>
        <dsp:cNvPr id="0" name=""/>
        <dsp:cNvSpPr/>
      </dsp:nvSpPr>
      <dsp:spPr>
        <a:xfrm rot="5400000">
          <a:off x="3033543" y="898855"/>
          <a:ext cx="144141" cy="14414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93443-AA9D-ED41-A8F9-7413D86E7A3E}">
      <dsp:nvSpPr>
        <dsp:cNvPr id="0" name=""/>
        <dsp:cNvSpPr/>
      </dsp:nvSpPr>
      <dsp:spPr>
        <a:xfrm>
          <a:off x="1458283" y="1115068"/>
          <a:ext cx="3294661" cy="823665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Count matrix from </a:t>
          </a:r>
          <a:r>
            <a:rPr lang="en-US" sz="1600" kern="120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Kallisto</a:t>
          </a:r>
          <a:endParaRPr lang="en-US" sz="1600" kern="120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DESeq</a:t>
          </a:r>
          <a:r>
            <a:rPr lang="en-US" sz="1600" kern="1200" dirty="0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 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in</a:t>
          </a:r>
          <a:r>
            <a:rPr lang="en-US" sz="1600" kern="1200" dirty="0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 </a:t>
          </a:r>
          <a:r>
            <a:rPr lang="en-US" sz="1600" kern="120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RStudio</a:t>
          </a:r>
          <a:r>
            <a:rPr lang="en-US" sz="1600" kern="1200" dirty="0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/Markdown</a:t>
          </a:r>
        </a:p>
      </dsp:txBody>
      <dsp:txXfrm>
        <a:off x="1482407" y="1139192"/>
        <a:ext cx="3246413" cy="775417"/>
      </dsp:txXfrm>
    </dsp:sp>
    <dsp:sp modelId="{098F0B48-AFA6-9344-93E9-C1FBD7A64AE1}">
      <dsp:nvSpPr>
        <dsp:cNvPr id="0" name=""/>
        <dsp:cNvSpPr/>
      </dsp:nvSpPr>
      <dsp:spPr>
        <a:xfrm rot="5400000">
          <a:off x="3033543" y="2010804"/>
          <a:ext cx="144141" cy="14414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3E751-1736-E744-B834-2BCC7F5A7BA3}">
      <dsp:nvSpPr>
        <dsp:cNvPr id="0" name=""/>
        <dsp:cNvSpPr/>
      </dsp:nvSpPr>
      <dsp:spPr>
        <a:xfrm>
          <a:off x="1458283" y="2227016"/>
          <a:ext cx="3294661" cy="823665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Sample quality check: Heat map, initial PCA, total counts </a:t>
          </a:r>
          <a:endParaRPr lang="en-US" sz="1600" kern="120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sp:txBody>
      <dsp:txXfrm>
        <a:off x="1482407" y="2251140"/>
        <a:ext cx="3246413" cy="775417"/>
      </dsp:txXfrm>
    </dsp:sp>
    <dsp:sp modelId="{D7B1DCC3-1A90-1C43-A93F-CBD84FCD9B4F}">
      <dsp:nvSpPr>
        <dsp:cNvPr id="0" name=""/>
        <dsp:cNvSpPr/>
      </dsp:nvSpPr>
      <dsp:spPr>
        <a:xfrm rot="5400000">
          <a:off x="3033543" y="3122752"/>
          <a:ext cx="144141" cy="14414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11703-DFDF-8E4F-9377-5D1256F266A6}">
      <dsp:nvSpPr>
        <dsp:cNvPr id="0" name=""/>
        <dsp:cNvSpPr/>
      </dsp:nvSpPr>
      <dsp:spPr>
        <a:xfrm>
          <a:off x="1458283" y="3338964"/>
          <a:ext cx="3294661" cy="823665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DESeq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Compares log2-fold change for each gene between treatments</a:t>
          </a:r>
        </a:p>
      </dsp:txBody>
      <dsp:txXfrm>
        <a:off x="1482407" y="3363088"/>
        <a:ext cx="3246413" cy="775417"/>
      </dsp:txXfrm>
    </dsp:sp>
    <dsp:sp modelId="{2C38B071-05A7-1D41-B485-C79058BB45A9}">
      <dsp:nvSpPr>
        <dsp:cNvPr id="0" name=""/>
        <dsp:cNvSpPr/>
      </dsp:nvSpPr>
      <dsp:spPr>
        <a:xfrm rot="5400000">
          <a:off x="3033543" y="4234700"/>
          <a:ext cx="144141" cy="14414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B2447-11CA-BE4D-9D16-8CBFFA229783}">
      <dsp:nvSpPr>
        <dsp:cNvPr id="0" name=""/>
        <dsp:cNvSpPr/>
      </dsp:nvSpPr>
      <dsp:spPr>
        <a:xfrm>
          <a:off x="1458283" y="4450912"/>
          <a:ext cx="3294661" cy="823665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Transform data for PCA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(reduce heteroskedasticity)</a:t>
          </a:r>
        </a:p>
      </dsp:txBody>
      <dsp:txXfrm>
        <a:off x="1482407" y="4475036"/>
        <a:ext cx="3246413" cy="775417"/>
      </dsp:txXfrm>
    </dsp:sp>
    <dsp:sp modelId="{CDACDB2D-8851-ED43-B617-0CD960D0233F}">
      <dsp:nvSpPr>
        <dsp:cNvPr id="0" name=""/>
        <dsp:cNvSpPr/>
      </dsp:nvSpPr>
      <dsp:spPr>
        <a:xfrm rot="5400000">
          <a:off x="3033543" y="5346648"/>
          <a:ext cx="144141" cy="14414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3C6E2-D5B8-E144-86C9-91FE8BC010EE}">
      <dsp:nvSpPr>
        <dsp:cNvPr id="0" name=""/>
        <dsp:cNvSpPr/>
      </dsp:nvSpPr>
      <dsp:spPr>
        <a:xfrm>
          <a:off x="1458283" y="5562860"/>
          <a:ext cx="3294661" cy="823665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PCA analysis, visualize</a:t>
          </a:r>
          <a:endParaRPr lang="en-US" sz="1600" kern="120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sp:txBody>
      <dsp:txXfrm>
        <a:off x="1482407" y="5586984"/>
        <a:ext cx="3246413" cy="7754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44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24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6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28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69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4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12/5/18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34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79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12/5/18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45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05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97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7F8DE-14B6-214B-ABCF-D09938131E42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654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7521DD34-C6F2-4402-9A01-962807DB6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658EC-2F8D-124A-9CBF-1F3525178BE5}"/>
              </a:ext>
            </a:extLst>
          </p:cNvPr>
          <p:cNvSpPr txBox="1"/>
          <p:nvPr/>
        </p:nvSpPr>
        <p:spPr>
          <a:xfrm>
            <a:off x="464820" y="764373"/>
            <a:ext cx="3865881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cap="small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Olympia oyster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147EB-4B66-0C49-95CC-E6E778494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20" y="2194560"/>
            <a:ext cx="386588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1. Does/how does low pH exposure affect gonad tissue gene expression?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2. Does parental low pH exposure affect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offspring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gene expression (larvae)</a:t>
            </a:r>
          </a:p>
          <a:p>
            <a:pPr marL="457200"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Important: larvae not exposed to different pH or environments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265AB-7185-9D46-B02D-391C551C9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96" r="17240" b="3"/>
          <a:stretch/>
        </p:blipFill>
        <p:spPr>
          <a:xfrm>
            <a:off x="4813298" y="10"/>
            <a:ext cx="2452632" cy="39334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8FD7B2-8D8B-0B44-AF08-FE2E52BB0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7" r="6" b="231"/>
          <a:stretch/>
        </p:blipFill>
        <p:spPr>
          <a:xfrm rot="5400000">
            <a:off x="6971191" y="365439"/>
            <a:ext cx="2538248" cy="1807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C4F30-2B24-7F4A-8091-F449F0C6F5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31" r="23732" b="5"/>
          <a:stretch/>
        </p:blipFill>
        <p:spPr>
          <a:xfrm rot="5400000">
            <a:off x="7585805" y="2375300"/>
            <a:ext cx="1309023" cy="1807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C04714-A240-5146-BC89-AB89DA0FCF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00" r="2" b="5118"/>
          <a:stretch/>
        </p:blipFill>
        <p:spPr>
          <a:xfrm>
            <a:off x="4813300" y="4019723"/>
            <a:ext cx="4330700" cy="283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2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25ECBB6-B491-984E-BF98-1807B057B7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5681628"/>
              </p:ext>
            </p:extLst>
          </p:nvPr>
        </p:nvGraphicFramePr>
        <p:xfrm>
          <a:off x="301084" y="167270"/>
          <a:ext cx="8441472" cy="6389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C9DD66-E259-FB45-8383-DBC294F3918D}"/>
              </a:ext>
            </a:extLst>
          </p:cNvPr>
          <p:cNvCxnSpPr>
            <a:cxnSpLocks/>
          </p:cNvCxnSpPr>
          <p:nvPr/>
        </p:nvCxnSpPr>
        <p:spPr>
          <a:xfrm flipV="1">
            <a:off x="4237464" y="3612996"/>
            <a:ext cx="1293541" cy="25647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46DE72B-A6EF-FC4F-9FA9-432F30077CF2}"/>
              </a:ext>
            </a:extLst>
          </p:cNvPr>
          <p:cNvSpPr txBox="1"/>
          <p:nvPr/>
        </p:nvSpPr>
        <p:spPr>
          <a:xfrm>
            <a:off x="5776331" y="4750420"/>
            <a:ext cx="2341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My bioinformatics workflow</a:t>
            </a:r>
          </a:p>
        </p:txBody>
      </p:sp>
    </p:spTree>
    <p:extLst>
      <p:ext uri="{BB962C8B-B14F-4D97-AF65-F5344CB8AC3E}">
        <p14:creationId xmlns:p14="http://schemas.microsoft.com/office/powerpoint/2010/main" val="1412424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25ECBB6-B491-984E-BF98-1807B057B7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0655977"/>
              </p:ext>
            </p:extLst>
          </p:nvPr>
        </p:nvGraphicFramePr>
        <p:xfrm>
          <a:off x="301084" y="167270"/>
          <a:ext cx="6211228" cy="6389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46DE72B-A6EF-FC4F-9FA9-432F30077CF2}"/>
              </a:ext>
            </a:extLst>
          </p:cNvPr>
          <p:cNvSpPr txBox="1"/>
          <p:nvPr/>
        </p:nvSpPr>
        <p:spPr>
          <a:xfrm>
            <a:off x="6133170" y="535260"/>
            <a:ext cx="1817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analysis 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4FEFA-2308-CB4D-AC21-D43120AB2159}"/>
              </a:ext>
            </a:extLst>
          </p:cNvPr>
          <p:cNvSpPr txBox="1"/>
          <p:nvPr/>
        </p:nvSpPr>
        <p:spPr>
          <a:xfrm>
            <a:off x="6133170" y="3269308"/>
            <a:ext cx="1817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Gonad and larval samples run in parallel</a:t>
            </a:r>
          </a:p>
        </p:txBody>
      </p:sp>
    </p:spTree>
    <p:extLst>
      <p:ext uri="{BB962C8B-B14F-4D97-AF65-F5344CB8AC3E}">
        <p14:creationId xmlns:p14="http://schemas.microsoft.com/office/powerpoint/2010/main" val="2712572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C094B8-835D-C34C-9AE6-9F2D275E8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93"/>
          <a:stretch/>
        </p:blipFill>
        <p:spPr>
          <a:xfrm>
            <a:off x="616353" y="294558"/>
            <a:ext cx="3517670" cy="4918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884211-99B2-DE42-97B6-8296E0B05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72" y="606362"/>
            <a:ext cx="4559341" cy="45593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064FFE-06E8-7744-B010-FC9D1A8F7CC1}"/>
              </a:ext>
            </a:extLst>
          </p:cNvPr>
          <p:cNvSpPr txBox="1"/>
          <p:nvPr/>
        </p:nvSpPr>
        <p:spPr>
          <a:xfrm>
            <a:off x="457199" y="5307399"/>
            <a:ext cx="9019362" cy="2585323"/>
          </a:xfrm>
          <a:prstGeom prst="rect">
            <a:avLst/>
          </a:prstGeom>
          <a:noFill/>
        </p:spPr>
        <p:txBody>
          <a:bodyPr wrap="square" numCol="2" spcCol="9144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COI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Cytochrome c oxidase, aerobic respiration</a:t>
            </a:r>
          </a:p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mt:ND5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NADH-ubiquinone oxidoreductase, mitochondrial electron transport</a:t>
            </a:r>
          </a:p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USP47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Ubiquitin component, DNA repair</a:t>
            </a:r>
          </a:p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TBC1D2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protein transport, GTPase activity</a:t>
            </a:r>
          </a:p>
          <a:p>
            <a:endParaRPr lang="en-US" b="1" dirty="0">
              <a:solidFill>
                <a:schemeClr val="accent5"/>
              </a:solidFill>
            </a:endParaRPr>
          </a:p>
          <a:p>
            <a:endParaRPr lang="en-US" b="1" dirty="0">
              <a:solidFill>
                <a:schemeClr val="accent5"/>
              </a:solidFill>
            </a:endParaRPr>
          </a:p>
          <a:p>
            <a:endParaRPr lang="en-US" b="1" dirty="0">
              <a:solidFill>
                <a:schemeClr val="accent5"/>
              </a:solidFill>
            </a:endParaRPr>
          </a:p>
          <a:p>
            <a:endParaRPr lang="en-US" b="1" dirty="0">
              <a:solidFill>
                <a:schemeClr val="accent5"/>
              </a:solidFill>
            </a:endParaRPr>
          </a:p>
          <a:p>
            <a:r>
              <a:rPr lang="en-US" b="1" dirty="0">
                <a:solidFill>
                  <a:schemeClr val="accent5"/>
                </a:solidFill>
              </a:rPr>
              <a:t>Tuba3a</a:t>
            </a:r>
            <a:r>
              <a:rPr lang="en-US" dirty="0">
                <a:solidFill>
                  <a:schemeClr val="accent5"/>
                </a:solidFill>
              </a:rPr>
              <a:t>: Tubulin, cytoskeleton</a:t>
            </a:r>
          </a:p>
          <a:p>
            <a:r>
              <a:rPr lang="en-US" b="1" dirty="0">
                <a:solidFill>
                  <a:schemeClr val="accent5"/>
                </a:solidFill>
              </a:rPr>
              <a:t>Rpl8</a:t>
            </a:r>
            <a:r>
              <a:rPr lang="en-US" dirty="0">
                <a:solidFill>
                  <a:schemeClr val="accent5"/>
                </a:solidFill>
              </a:rPr>
              <a:t>: ribosomal protein, cytoplasmic translation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A97DE-B9E9-C945-8AFD-0F42C2C6F604}"/>
              </a:ext>
            </a:extLst>
          </p:cNvPr>
          <p:cNvSpPr txBox="1"/>
          <p:nvPr/>
        </p:nvSpPr>
        <p:spPr>
          <a:xfrm>
            <a:off x="4305372" y="95334"/>
            <a:ext cx="261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>
                <a:latin typeface="Arial" panose="020B0604020202020204" pitchFamily="34" charset="0"/>
                <a:cs typeface="Arial" panose="020B0604020202020204" pitchFamily="34" charset="0"/>
              </a:rPr>
              <a:t>Larval sample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68169-5EB5-DD4B-B07F-2FDB93B865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46" b="20963"/>
          <a:stretch/>
        </p:blipFill>
        <p:spPr>
          <a:xfrm>
            <a:off x="5863066" y="869243"/>
            <a:ext cx="1601996" cy="27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39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Rectangle 80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82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7090"/>
            <a:ext cx="5056386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8" name="Rectangle 84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480060"/>
            <a:ext cx="3135249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https://lh4.googleusercontent.com/Yi8RvcvcKX5AlwtaVCup5hku557x9bXDt2V3QbbKb4kIrbtqczDiPfo4WxqqhGyFSwQmE_B7t6qS9LEhDJcAO_8tpRFpTCRGqC21VBhAV7kooOu08hzOs6-O_1sjndZvQ3Xy4xS1">
            <a:extLst>
              <a:ext uri="{FF2B5EF4-FFF2-40B4-BE49-F238E27FC236}">
                <a16:creationId xmlns:a16="http://schemas.microsoft.com/office/drawing/2014/main" id="{9B7D076D-E76E-8C41-B487-0D056F6E9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904" y="768178"/>
            <a:ext cx="2891209" cy="222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9" name="Rectangle 86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3603670"/>
            <a:ext cx="3135249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s://lh3.googleusercontent.com/ADiFPR1PcHya0TpX0tvwAchMQlzoRsSxf5HIVO3yimOwh1sDVny5RI-KwvwuXtZa4-XrUPxxJ0oyt06VnZPXxJESnGeSRNJl0UJ_bIPLqw478j22kUgN3NoiuCKQ9zyKX2205-A-">
            <a:extLst>
              <a:ext uri="{FF2B5EF4-FFF2-40B4-BE49-F238E27FC236}">
                <a16:creationId xmlns:a16="http://schemas.microsoft.com/office/drawing/2014/main" id="{022ECB0E-D269-EC4D-9811-9D9000577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79" y="1382409"/>
            <a:ext cx="4945546" cy="380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s://lh3.googleusercontent.com/xi1ZQdbNmBv3Wj6c0kS4UgTwPNVPqaSBksc5rrHDogL7Z_qUioXxjy7MqmddqRQr-GIQizvm-1mYmqo3wj1LeRU0SErqrwdjWwJofYte-id8PodfawVsib-kQ01uMAZacQL5H_mh">
            <a:extLst>
              <a:ext uri="{FF2B5EF4-FFF2-40B4-BE49-F238E27FC236}">
                <a16:creationId xmlns:a16="http://schemas.microsoft.com/office/drawing/2014/main" id="{F630AB04-5034-9B43-AD11-27D5DC5D0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904" y="3748194"/>
            <a:ext cx="3041076" cy="234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489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1E333B-22F1-184E-AC2B-3E62C711D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541" y="509654"/>
            <a:ext cx="3328711" cy="5571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8A5876-07D2-C247-8E7B-DE4606937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37" y="6287015"/>
            <a:ext cx="4296317" cy="325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9418FC-AE91-6B48-BB3D-2468F7822B04}"/>
              </a:ext>
            </a:extLst>
          </p:cNvPr>
          <p:cNvSpPr txBox="1"/>
          <p:nvPr/>
        </p:nvSpPr>
        <p:spPr>
          <a:xfrm>
            <a:off x="4572000" y="509654"/>
            <a:ext cx="2662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QuantSeq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TagSeq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Library Prep</a:t>
            </a:r>
          </a:p>
        </p:txBody>
      </p:sp>
    </p:spTree>
    <p:extLst>
      <p:ext uri="{BB962C8B-B14F-4D97-AF65-F5344CB8AC3E}">
        <p14:creationId xmlns:p14="http://schemas.microsoft.com/office/powerpoint/2010/main" val="680996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246</Words>
  <Application>Microsoft Macintosh PowerPoint</Application>
  <PresentationFormat>On-screen Show (4:3)</PresentationFormat>
  <Paragraphs>48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Simplified Arabic Fixed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H Spencer</dc:creator>
  <cp:lastModifiedBy>Laura H Spencer</cp:lastModifiedBy>
  <cp:revision>2</cp:revision>
  <cp:lastPrinted>2018-12-06T06:18:51Z</cp:lastPrinted>
  <dcterms:created xsi:type="dcterms:W3CDTF">2018-12-06T06:16:59Z</dcterms:created>
  <dcterms:modified xsi:type="dcterms:W3CDTF">2018-12-06T06:30:08Z</dcterms:modified>
</cp:coreProperties>
</file>